
<file path=[Content_Types].xml><?xml version="1.0" encoding="utf-8"?>
<Types xmlns="http://schemas.openxmlformats.org/package/2006/content-types">
  <Override PartName="/ppt/embeddings/Microsoft_Equation24.bin" ContentType="application/vnd.openxmlformats-officedocument.oleObject"/>
  <Override PartName="/ppt/slides/slide14.xml" ContentType="application/vnd.openxmlformats-officedocument.presentationml.slide+xml"/>
  <Override PartName="/ppt/embeddings/Microsoft_Equation33.bin" ContentType="application/vnd.openxmlformats-officedocument.oleObject"/>
  <Default Extension="xml" ContentType="application/xml"/>
  <Override PartName="/ppt/tableStyles.xml" ContentType="application/vnd.openxmlformats-officedocument.presentationml.tableStyles+xml"/>
  <Override PartName="/ppt/embeddings/Microsoft_Equation5.bin" ContentType="application/vnd.openxmlformats-officedocument.oleObject"/>
  <Override PartName="/ppt/embeddings/Microsoft_Equation16.bin" ContentType="application/vnd.openxmlformats-officedocument.oleObject"/>
  <Override PartName="/ppt/embeddings/Microsoft_Equation47.bin" ContentType="application/vnd.openxmlformats-officedocument.oleObject"/>
  <Override PartName="/ppt/slides/slide21.xml" ContentType="application/vnd.openxmlformats-officedocument.presentationml.slide+xml"/>
  <Override PartName="/ppt/slides/slide5.xml" ContentType="application/vnd.openxmlformats-officedocument.presentationml.slide+xml"/>
  <Override PartName="/ppt/embeddings/Microsoft_Equation40.bin" ContentType="application/vnd.openxmlformats-officedocument.oleObject"/>
  <Override PartName="/ppt/slideLayouts/slideLayout5.xml" ContentType="application/vnd.openxmlformats-officedocument.presentationml.slideLayout+xml"/>
  <Override PartName="/ppt/embeddings/Microsoft_Equation23.bin" ContentType="application/vnd.openxmlformats-officedocument.oleObject"/>
  <Override PartName="/ppt/embeddings/Microsoft_Equation39.bin" ContentType="application/vnd.openxmlformats-officedocument.oleObject"/>
  <Override PartName="/ppt/slides/slide13.xml" ContentType="application/vnd.openxmlformats-officedocument.presentationml.slide+xml"/>
  <Override PartName="/ppt/slideMasters/slideMaster1.xml" ContentType="application/vnd.openxmlformats-officedocument.presentationml.slideMaster+xml"/>
  <Override PartName="/ppt/embeddings/Microsoft_Equation32.bin" ContentType="application/vnd.openxmlformats-officedocument.oleObject"/>
  <Override PartName="/docProps/core.xml" ContentType="application/vnd.openxmlformats-package.core-properties+xml"/>
  <Override PartName="/ppt/embeddings/Microsoft_Equation4.bin" ContentType="application/vnd.openxmlformats-officedocument.oleObject"/>
  <Override PartName="/ppt/embeddings/Microsoft_Equation15.bin" ContentType="application/vnd.openxmlformats-officedocument.oleObject"/>
  <Override PartName="/ppt/slides/slide27.xml" ContentType="application/vnd.openxmlformats-officedocument.presentationml.slide+xml"/>
  <Default Extension="vml" ContentType="application/vnd.openxmlformats-officedocument.vmlDrawing"/>
  <Override PartName="/ppt/embeddings/Microsoft_Equation46.bin" ContentType="application/vnd.openxmlformats-officedocument.oleObject"/>
  <Override PartName="/ppt/slides/slide20.xml" ContentType="application/vnd.openxmlformats-officedocument.presentationml.slide+xml"/>
  <Override PartName="/ppt/slides/slide4.xml" ContentType="application/vnd.openxmlformats-officedocument.presentationml.slide+xml"/>
  <Override PartName="/ppt/slides/slide19.xml" ContentType="application/vnd.openxmlformats-officedocument.presentationml.slide+xml"/>
  <Override PartName="/ppt/slideLayouts/slideLayout4.xml" ContentType="application/vnd.openxmlformats-officedocument.presentationml.slideLayout+xml"/>
  <Default Extension="png" ContentType="image/png"/>
  <Override PartName="/ppt/embeddings/Microsoft_Equation22.bin" ContentType="application/vnd.openxmlformats-officedocument.oleObject"/>
  <Override PartName="/ppt/embeddings/Microsoft_Equation38.bin" ContentType="application/vnd.openxmlformats-officedocument.oleObject"/>
  <Override PartName="/ppt/slides/slide12.xml" ContentType="application/vnd.openxmlformats-officedocument.presentationml.slide+xml"/>
  <Override PartName="/ppt/embeddings/Microsoft_Equation31.bin" ContentType="application/vnd.openxmlformats-officedocument.oleObject"/>
  <Override PartName="/ppt/embeddings/Microsoft_Equation3.bin" ContentType="application/vnd.openxmlformats-officedocument.oleObject"/>
  <Override PartName="/ppt/embeddings/Microsoft_Equation14.bin" ContentType="application/vnd.openxmlformats-officedocument.oleObject"/>
  <Override PartName="/ppt/presProps.xml" ContentType="application/vnd.openxmlformats-officedocument.presentationml.presProps+xml"/>
  <Default Extension="pict" ContentType="image/pict"/>
  <Override PartName="/ppt/slides/slide26.xml" ContentType="application/vnd.openxmlformats-officedocument.presentationml.slide+xml"/>
  <Override PartName="/ppt/embeddings/Microsoft_Equation45.bin" ContentType="application/vnd.openxmlformats-officedocument.oleObject"/>
  <Override PartName="/ppt/slides/slide3.xml" ContentType="application/vnd.openxmlformats-officedocument.presentationml.slide+xml"/>
  <Override PartName="/ppt/slides/slide18.xml" ContentType="application/vnd.openxmlformats-officedocument.presentationml.slide+xml"/>
  <Override PartName="/ppt/slideLayouts/slideLayout3.xml" ContentType="application/vnd.openxmlformats-officedocument.presentationml.slideLayout+xml"/>
  <Override PartName="/ppt/embeddings/Microsoft_Equation21.bin" ContentType="application/vnd.openxmlformats-officedocument.oleObject"/>
  <Override PartName="/ppt/embeddings/Microsoft_Equation37.bin" ContentType="application/vnd.openxmlformats-officedocument.oleObject"/>
  <Override PartName="/ppt/slides/slide11.xml" ContentType="application/vnd.openxmlformats-officedocument.presentationml.slide+xml"/>
  <Override PartName="/ppt/embeddings/Microsoft_Equation9.bin" ContentType="application/vnd.openxmlformats-officedocument.oleObject"/>
  <Override PartName="/ppt/embeddings/Microsoft_Equation30.bin" ContentType="application/vnd.openxmlformats-officedocument.oleObject"/>
  <Override PartName="/ppt/embeddings/Microsoft_Equation13.bin" ContentType="application/vnd.openxmlformats-officedocument.oleObject"/>
  <Override PartName="/ppt/embeddings/Microsoft_Equation29.bin" ContentType="application/vnd.openxmlformats-officedocument.oleObject"/>
  <Override PartName="/ppt/embeddings/Microsoft_Equation2.bin" ContentType="application/vnd.openxmlformats-officedocument.oleObject"/>
  <Override PartName="/ppt/slides/slide25.xml" ContentType="application/vnd.openxmlformats-officedocument.presentationml.slide+xml"/>
  <Override PartName="/ppt/slides/slide9.xml" ContentType="application/vnd.openxmlformats-officedocument.presentationml.slide+xml"/>
  <Override PartName="/ppt/embeddings/Microsoft_Equation44.bin" ContentType="application/vnd.openxmlformats-officedocument.oleObject"/>
  <Override PartName="/ppt/slideLayouts/slideLayout9.xml" ContentType="application/vnd.openxmlformats-officedocument.presentationml.slideLayout+xml"/>
  <Override PartName="/ppt/slides/slide2.xml" ContentType="application/vnd.openxmlformats-officedocument.presentationml.slide+xml"/>
  <Override PartName="/ppt/slideLayouts/slideLayout2.xml" ContentType="application/vnd.openxmlformats-officedocument.presentationml.slideLayout+xml"/>
  <Override PartName="/ppt/slides/slide17.xml" ContentType="application/vnd.openxmlformats-officedocument.presentationml.slide+xml"/>
  <Override PartName="/ppt/embeddings/Microsoft_Equation20.bin" ContentType="application/vnd.openxmlformats-officedocument.oleObject"/>
  <Override PartName="/ppt/embeddings/Microsoft_Equation36.bin" ContentType="application/vnd.openxmlformats-officedocument.oleObject"/>
  <Override PartName="/ppt/slides/slide10.xml" ContentType="application/vnd.openxmlformats-officedocument.presentationml.slide+xml"/>
  <Override PartName="/ppt/embeddings/Microsoft_Equation8.bin" ContentType="application/vnd.openxmlformats-officedocument.oleObject"/>
  <Override PartName="/ppt/embeddings/Microsoft_Equation19.bin" ContentType="application/vnd.openxmlformats-officedocument.oleObject"/>
  <Override PartName="/docProps/app.xml" ContentType="application/vnd.openxmlformats-officedocument.extended-properties+xml"/>
  <Override PartName="/ppt/embeddings/Microsoft_Equation12.bin" ContentType="application/vnd.openxmlformats-officedocument.oleObject"/>
  <Override PartName="/ppt/embeddings/Microsoft_Equation1.bin" ContentType="application/vnd.openxmlformats-officedocument.oleObject"/>
  <Override PartName="/ppt/embeddings/Microsoft_Equation28.bin" ContentType="application/vnd.openxmlformats-officedocument.oleObject"/>
  <Override PartName="/ppt/slides/slide24.xml" ContentType="application/vnd.openxmlformats-officedocument.presentationml.slide+xml"/>
  <Override PartName="/ppt/slides/slide8.xml" ContentType="application/vnd.openxmlformats-officedocument.presentationml.slide+xml"/>
  <Override PartName="/ppt/embeddings/Microsoft_Equation43.bin" ContentType="application/vnd.openxmlformats-officedocument.oleObject"/>
  <Override PartName="/ppt/slideLayouts/slideLayout8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1.xml" ContentType="application/vnd.openxmlformats-officedocument.presentationml.slideLayout+xml"/>
  <Override PartName="/ppt/slides/slide16.xml" ContentType="application/vnd.openxmlformats-officedocument.presentationml.slide+xml"/>
  <Override PartName="/ppt/embeddings/Microsoft_Equation35.bin" ContentType="application/vnd.openxmlformats-officedocument.oleObject"/>
  <Override PartName="/ppt/viewProps.xml" ContentType="application/vnd.openxmlformats-officedocument.presentationml.viewProps+xml"/>
  <Default Extension="jpeg" ContentType="image/jpeg"/>
  <Override PartName="/ppt/embeddings/Microsoft_Equation7.bin" ContentType="application/vnd.openxmlformats-officedocument.oleObject"/>
  <Override PartName="/ppt/embeddings/Microsoft_Equation18.bin" ContentType="application/vnd.openxmlformats-officedocument.oleObject"/>
  <Override PartName="/ppt/embeddings/Microsoft_Equation11.bin" ContentType="application/vnd.openxmlformats-officedocument.oleObject"/>
  <Override PartName="/ppt/embeddings/Microsoft_Equation27.bin" ContentType="application/vnd.openxmlformats-officedocument.oleObject"/>
  <Override PartName="/ppt/slideLayouts/slideLayout11.xml" ContentType="application/vnd.openxmlformats-officedocument.presentationml.slideLayout+xml"/>
  <Override PartName="/ppt/slides/slide23.xml" ContentType="application/vnd.openxmlformats-officedocument.presentationml.slide+xml"/>
  <Override PartName="/ppt/slides/slide7.xml" ContentType="application/vnd.openxmlformats-officedocument.presentationml.slide+xml"/>
  <Override PartName="/ppt/embeddings/Microsoft_Equation42.bin" ContentType="application/vnd.openxmlformats-officedocument.oleObject"/>
  <Override PartName="/ppt/slideLayouts/slideLayout7.xml" ContentType="application/vnd.openxmlformats-officedocument.presentationml.slideLayout+xml"/>
  <Override PartName="/ppt/embeddings/Microsoft_Equation25.bin" ContentType="application/vnd.openxmlformats-officedocument.oleObject"/>
  <Override PartName="/ppt/slides/slide15.xml" ContentType="application/vnd.openxmlformats-officedocument.presentationml.slide+xml"/>
  <Override PartName="/ppt/embeddings/Microsoft_Equation34.bin" ContentType="application/vnd.openxmlformats-officedocument.oleObject"/>
  <Override PartName="/ppt/embeddings/Microsoft_Equation17.bin" ContentType="application/vnd.openxmlformats-officedocument.oleObject"/>
  <Override PartName="/ppt/embeddings/Microsoft_Equation6.bin" ContentType="application/vnd.openxmlformats-officedocument.oleObject"/>
  <Override PartName="/ppt/embeddings/Microsoft_Equation10.bin" ContentType="application/vnd.openxmlformats-officedocument.oleObject"/>
  <Override PartName="/ppt/embeddings/Microsoft_Equation26.bin" ContentType="application/vnd.openxmlformats-officedocument.oleObject"/>
  <Override PartName="/ppt/theme/theme1.xml" ContentType="application/vnd.openxmlformats-officedocument.theme+xml"/>
  <Override PartName="/ppt/embeddings/Microsoft_Equation48.bin" ContentType="application/vnd.openxmlformats-officedocument.oleObject"/>
  <Override PartName="/ppt/slides/slide22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10.xml" ContentType="application/vnd.openxmlformats-officedocument.presentationml.slideLayout+xml"/>
  <Override PartName="/ppt/slides/slide6.xml" ContentType="application/vnd.openxmlformats-officedocument.presentationml.slide+xml"/>
  <Default Extension="bin" ContentType="application/vnd.openxmlformats-officedocument.presentationml.printerSettings"/>
  <Override PartName="/ppt/slideLayouts/slideLayout6.xml" ContentType="application/vnd.openxmlformats-officedocument.presentationml.slideLayout+xml"/>
  <Override PartName="/ppt/embeddings/Microsoft_Equation41.bin" ContentType="application/vnd.openxmlformats-officedocument.oleObject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r:id="rId1"/>
  </p:sldMasterIdLst>
  <p:sldIdLst>
    <p:sldId id="256" r:id="rId2"/>
    <p:sldId id="283" r:id="rId3"/>
    <p:sldId id="292" r:id="rId4"/>
    <p:sldId id="291" r:id="rId5"/>
    <p:sldId id="294" r:id="rId6"/>
    <p:sldId id="295" r:id="rId7"/>
    <p:sldId id="296" r:id="rId8"/>
    <p:sldId id="284" r:id="rId9"/>
    <p:sldId id="259" r:id="rId10"/>
    <p:sldId id="261" r:id="rId11"/>
    <p:sldId id="262" r:id="rId12"/>
    <p:sldId id="285" r:id="rId13"/>
    <p:sldId id="313" r:id="rId14"/>
    <p:sldId id="287" r:id="rId15"/>
    <p:sldId id="314" r:id="rId16"/>
    <p:sldId id="265" r:id="rId17"/>
    <p:sldId id="266" r:id="rId18"/>
    <p:sldId id="269" r:id="rId19"/>
    <p:sldId id="288" r:id="rId20"/>
    <p:sldId id="270" r:id="rId21"/>
    <p:sldId id="280" r:id="rId22"/>
    <p:sldId id="274" r:id="rId23"/>
    <p:sldId id="275" r:id="rId24"/>
    <p:sldId id="272" r:id="rId25"/>
    <p:sldId id="315" r:id="rId26"/>
    <p:sldId id="289" r:id="rId27"/>
    <p:sldId id="310" r:id="rId2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 showOutlineIcons="0">
    <p:restoredLeft sz="15620"/>
    <p:restoredTop sz="94660"/>
  </p:normalViewPr>
  <p:slideViewPr>
    <p:cSldViewPr snapToObjects="1">
      <p:cViewPr varScale="1">
        <p:scale>
          <a:sx n="109" d="100"/>
          <a:sy n="109" d="100"/>
        </p:scale>
        <p:origin x="-87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presProps" Target="presProps.xml"/><Relationship Id="rId31" Type="http://schemas.openxmlformats.org/officeDocument/2006/relationships/viewProps" Target="viewProps.xml"/><Relationship Id="rId32" Type="http://schemas.openxmlformats.org/officeDocument/2006/relationships/theme" Target="theme/theme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ict"/><Relationship Id="rId2" Type="http://schemas.openxmlformats.org/officeDocument/2006/relationships/image" Target="../media/image2.pict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pict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pict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pict"/><Relationship Id="rId2" Type="http://schemas.openxmlformats.org/officeDocument/2006/relationships/image" Target="../media/image24.pict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pict"/><Relationship Id="rId2" Type="http://schemas.openxmlformats.org/officeDocument/2006/relationships/image" Target="../media/image26.pict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ict"/><Relationship Id="rId4" Type="http://schemas.openxmlformats.org/officeDocument/2006/relationships/image" Target="../media/image30.pict"/><Relationship Id="rId1" Type="http://schemas.openxmlformats.org/officeDocument/2006/relationships/image" Target="../media/image27.pict"/><Relationship Id="rId2" Type="http://schemas.openxmlformats.org/officeDocument/2006/relationships/image" Target="../media/image28.pict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31.pict"/><Relationship Id="rId2" Type="http://schemas.openxmlformats.org/officeDocument/2006/relationships/image" Target="../media/image32.pict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33.pict"/><Relationship Id="rId2" Type="http://schemas.openxmlformats.org/officeDocument/2006/relationships/image" Target="../media/image34.pict"/><Relationship Id="rId3" Type="http://schemas.openxmlformats.org/officeDocument/2006/relationships/image" Target="../media/image35.pict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37.pict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38.pict"/><Relationship Id="rId2" Type="http://schemas.openxmlformats.org/officeDocument/2006/relationships/image" Target="../media/image39.pict"/><Relationship Id="rId3" Type="http://schemas.openxmlformats.org/officeDocument/2006/relationships/image" Target="../media/image40.pict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41.pict"/><Relationship Id="rId2" Type="http://schemas.openxmlformats.org/officeDocument/2006/relationships/image" Target="../media/image42.pict"/><Relationship Id="rId3" Type="http://schemas.openxmlformats.org/officeDocument/2006/relationships/image" Target="../media/image43.pict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ict"/></Relationships>
</file>

<file path=ppt/drawings/_rels/vmlDrawing20.vml.rels><?xml version="1.0" encoding="UTF-8" standalone="yes"?>
<Relationships xmlns="http://schemas.openxmlformats.org/package/2006/relationships"><Relationship Id="rId3" Type="http://schemas.openxmlformats.org/officeDocument/2006/relationships/image" Target="../media/image46.pict"/><Relationship Id="rId4" Type="http://schemas.openxmlformats.org/officeDocument/2006/relationships/image" Target="../media/image47.pict"/><Relationship Id="rId1" Type="http://schemas.openxmlformats.org/officeDocument/2006/relationships/image" Target="../media/image44.pict"/><Relationship Id="rId2" Type="http://schemas.openxmlformats.org/officeDocument/2006/relationships/image" Target="../media/image45.pict"/></Relationships>
</file>

<file path=ppt/drawings/_rels/vmlDrawing2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8.pict"/><Relationship Id="rId2" Type="http://schemas.openxmlformats.org/officeDocument/2006/relationships/image" Target="../media/image49.pict"/></Relationships>
</file>

<file path=ppt/drawings/_rels/vmlDrawing2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0.pict"/></Relationships>
</file>

<file path=ppt/drawings/_rels/vmlDrawing2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0.pict"/><Relationship Id="rId2" Type="http://schemas.openxmlformats.org/officeDocument/2006/relationships/image" Target="../media/image51.pict"/><Relationship Id="rId3" Type="http://schemas.openxmlformats.org/officeDocument/2006/relationships/image" Target="../media/image52.pict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pict"/><Relationship Id="rId2" Type="http://schemas.openxmlformats.org/officeDocument/2006/relationships/image" Target="../media/image7.pict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pict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ict"/><Relationship Id="rId4" Type="http://schemas.openxmlformats.org/officeDocument/2006/relationships/image" Target="../media/image12.pict"/><Relationship Id="rId1" Type="http://schemas.openxmlformats.org/officeDocument/2006/relationships/image" Target="../media/image9.pict"/><Relationship Id="rId2" Type="http://schemas.openxmlformats.org/officeDocument/2006/relationships/image" Target="../media/image10.pict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pict"/><Relationship Id="rId2" Type="http://schemas.openxmlformats.org/officeDocument/2006/relationships/image" Target="../media/image14.pict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pict"/><Relationship Id="rId2" Type="http://schemas.openxmlformats.org/officeDocument/2006/relationships/image" Target="../media/image16.pict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pict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pict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8E616-8BCC-A04F-87FD-B1D9AF3CF18F}" type="datetimeFigureOut">
              <a:rPr lang="en-US" smtClean="0"/>
              <a:pPr/>
              <a:t>9/1/14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B9D18-9A43-014E-B524-B9442548CB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8E616-8BCC-A04F-87FD-B1D9AF3CF18F}" type="datetimeFigureOut">
              <a:rPr lang="en-US" smtClean="0"/>
              <a:pPr/>
              <a:t>9/1/14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B9D18-9A43-014E-B524-B9442548CB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8E616-8BCC-A04F-87FD-B1D9AF3CF18F}" type="datetimeFigureOut">
              <a:rPr lang="en-US" smtClean="0"/>
              <a:pPr/>
              <a:t>9/1/14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B9D18-9A43-014E-B524-B9442548CB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8E616-8BCC-A04F-87FD-B1D9AF3CF18F}" type="datetimeFigureOut">
              <a:rPr lang="en-US" smtClean="0"/>
              <a:pPr/>
              <a:t>9/1/14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B9D18-9A43-014E-B524-B9442548CB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8E616-8BCC-A04F-87FD-B1D9AF3CF18F}" type="datetimeFigureOut">
              <a:rPr lang="en-US" smtClean="0"/>
              <a:pPr/>
              <a:t>9/1/14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B9D18-9A43-014E-B524-B9442548CB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8E616-8BCC-A04F-87FD-B1D9AF3CF18F}" type="datetimeFigureOut">
              <a:rPr lang="en-US" smtClean="0"/>
              <a:pPr/>
              <a:t>9/1/14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B9D18-9A43-014E-B524-B9442548CB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8E616-8BCC-A04F-87FD-B1D9AF3CF18F}" type="datetimeFigureOut">
              <a:rPr lang="en-US" smtClean="0"/>
              <a:pPr/>
              <a:t>9/1/14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B9D18-9A43-014E-B524-B9442548CB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8E616-8BCC-A04F-87FD-B1D9AF3CF18F}" type="datetimeFigureOut">
              <a:rPr lang="en-US" smtClean="0"/>
              <a:pPr/>
              <a:t>9/1/14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B9D18-9A43-014E-B524-B9442548CB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8E616-8BCC-A04F-87FD-B1D9AF3CF18F}" type="datetimeFigureOut">
              <a:rPr lang="en-US" smtClean="0"/>
              <a:pPr/>
              <a:t>9/1/14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B9D18-9A43-014E-B524-B9442548CB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8E616-8BCC-A04F-87FD-B1D9AF3CF18F}" type="datetimeFigureOut">
              <a:rPr lang="en-US" smtClean="0"/>
              <a:pPr/>
              <a:t>9/1/14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B9D18-9A43-014E-B524-B9442548CB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8E616-8BCC-A04F-87FD-B1D9AF3CF18F}" type="datetimeFigureOut">
              <a:rPr lang="en-US" smtClean="0"/>
              <a:pPr/>
              <a:t>9/1/14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B9D18-9A43-014E-B524-B9442548CB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38E616-8BCC-A04F-87FD-B1D9AF3CF18F}" type="datetimeFigureOut">
              <a:rPr lang="en-US" smtClean="0"/>
              <a:pPr/>
              <a:t>9/1/14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BB9D18-9A43-014E-B524-B9442548CBF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4" Type="http://schemas.openxmlformats.org/officeDocument/2006/relationships/oleObject" Target="../embeddings/Microsoft_Equation15.bin"/><Relationship Id="rId1" Type="http://schemas.openxmlformats.org/officeDocument/2006/relationships/vmlDrawing" Target="../drawings/vmlDrawing8.vml"/><Relationship Id="rId2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4" Type="http://schemas.openxmlformats.org/officeDocument/2006/relationships/oleObject" Target="../embeddings/Microsoft_Equation16.bin"/><Relationship Id="rId1" Type="http://schemas.openxmlformats.org/officeDocument/2006/relationships/vmlDrawing" Target="../drawings/vmlDrawing9.vml"/><Relationship Id="rId2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vmlDrawing" Target="../drawings/vmlDrawing10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Microsoft_Equation17.bin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vmlDrawing" Target="../drawings/vmlDrawing11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Microsoft_Equation18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quation19.bin"/><Relationship Id="rId4" Type="http://schemas.openxmlformats.org/officeDocument/2006/relationships/oleObject" Target="../embeddings/Microsoft_Equation20.bin"/><Relationship Id="rId1" Type="http://schemas.openxmlformats.org/officeDocument/2006/relationships/vmlDrawing" Target="../drawings/vmlDrawing12.vml"/><Relationship Id="rId2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quation21.bin"/><Relationship Id="rId4" Type="http://schemas.openxmlformats.org/officeDocument/2006/relationships/oleObject" Target="../embeddings/Microsoft_Equation22.bin"/><Relationship Id="rId1" Type="http://schemas.openxmlformats.org/officeDocument/2006/relationships/vmlDrawing" Target="../drawings/vmlDrawing13.vml"/><Relationship Id="rId2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quation23.bin"/><Relationship Id="rId4" Type="http://schemas.openxmlformats.org/officeDocument/2006/relationships/oleObject" Target="../embeddings/Microsoft_Equation24.bin"/><Relationship Id="rId5" Type="http://schemas.openxmlformats.org/officeDocument/2006/relationships/oleObject" Target="../embeddings/Microsoft_Equation25.bin"/><Relationship Id="rId6" Type="http://schemas.openxmlformats.org/officeDocument/2006/relationships/oleObject" Target="../embeddings/Microsoft_Equation26.bin"/><Relationship Id="rId1" Type="http://schemas.openxmlformats.org/officeDocument/2006/relationships/vmlDrawing" Target="../drawings/vmlDrawing14.vml"/><Relationship Id="rId2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quation27.bin"/><Relationship Id="rId4" Type="http://schemas.openxmlformats.org/officeDocument/2006/relationships/oleObject" Target="../embeddings/Microsoft_Equation28.bin"/><Relationship Id="rId1" Type="http://schemas.openxmlformats.org/officeDocument/2006/relationships/vmlDrawing" Target="../drawings/vmlDrawing15.vml"/><Relationship Id="rId2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4" Type="http://schemas.openxmlformats.org/officeDocument/2006/relationships/oleObject" Target="../embeddings/Microsoft_Equation29.bin"/><Relationship Id="rId5" Type="http://schemas.openxmlformats.org/officeDocument/2006/relationships/oleObject" Target="../embeddings/Microsoft_Equation30.bin"/><Relationship Id="rId6" Type="http://schemas.openxmlformats.org/officeDocument/2006/relationships/oleObject" Target="../embeddings/Microsoft_Equation31.bin"/><Relationship Id="rId1" Type="http://schemas.openxmlformats.org/officeDocument/2006/relationships/vmlDrawing" Target="../drawings/vmlDrawing16.vml"/><Relationship Id="rId2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vmlDrawing" Target="../drawings/vmlDrawing17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Microsoft_Equation32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quation1.bin"/><Relationship Id="rId4" Type="http://schemas.openxmlformats.org/officeDocument/2006/relationships/oleObject" Target="../embeddings/Microsoft_Equation2.bin"/><Relationship Id="rId5" Type="http://schemas.openxmlformats.org/officeDocument/2006/relationships/image" Target="../media/image3.png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quation33.bin"/><Relationship Id="rId4" Type="http://schemas.openxmlformats.org/officeDocument/2006/relationships/image" Target="../media/image36.png"/><Relationship Id="rId5" Type="http://schemas.openxmlformats.org/officeDocument/2006/relationships/oleObject" Target="../embeddings/Microsoft_Equation34.bin"/><Relationship Id="rId6" Type="http://schemas.openxmlformats.org/officeDocument/2006/relationships/oleObject" Target="../embeddings/Microsoft_Equation35.bin"/><Relationship Id="rId1" Type="http://schemas.openxmlformats.org/officeDocument/2006/relationships/vmlDrawing" Target="../drawings/vmlDrawing18.vml"/><Relationship Id="rId2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quation36.bin"/><Relationship Id="rId4" Type="http://schemas.openxmlformats.org/officeDocument/2006/relationships/oleObject" Target="../embeddings/Microsoft_Equation37.bin"/><Relationship Id="rId5" Type="http://schemas.openxmlformats.org/officeDocument/2006/relationships/oleObject" Target="../embeddings/Microsoft_Equation38.bin"/><Relationship Id="rId1" Type="http://schemas.openxmlformats.org/officeDocument/2006/relationships/vmlDrawing" Target="../drawings/vmlDrawing19.vml"/><Relationship Id="rId2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quation39.bin"/><Relationship Id="rId4" Type="http://schemas.openxmlformats.org/officeDocument/2006/relationships/oleObject" Target="../embeddings/Microsoft_Equation40.bin"/><Relationship Id="rId5" Type="http://schemas.openxmlformats.org/officeDocument/2006/relationships/oleObject" Target="../embeddings/Microsoft_Equation41.bin"/><Relationship Id="rId6" Type="http://schemas.openxmlformats.org/officeDocument/2006/relationships/oleObject" Target="../embeddings/Microsoft_Equation42.bin"/><Relationship Id="rId1" Type="http://schemas.openxmlformats.org/officeDocument/2006/relationships/vmlDrawing" Target="../drawings/vmlDrawing20.vml"/><Relationship Id="rId2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quation43.bin"/><Relationship Id="rId4" Type="http://schemas.openxmlformats.org/officeDocument/2006/relationships/oleObject" Target="../embeddings/Microsoft_Equation44.bin"/><Relationship Id="rId1" Type="http://schemas.openxmlformats.org/officeDocument/2006/relationships/vmlDrawing" Target="../drawings/vmlDrawing21.vml"/><Relationship Id="rId2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vmlDrawing" Target="../drawings/vmlDrawing22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Microsoft_Equation45.bin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quation46.bin"/><Relationship Id="rId4" Type="http://schemas.openxmlformats.org/officeDocument/2006/relationships/oleObject" Target="../embeddings/Microsoft_Equation47.bin"/><Relationship Id="rId5" Type="http://schemas.openxmlformats.org/officeDocument/2006/relationships/oleObject" Target="../embeddings/Microsoft_Equation48.bin"/><Relationship Id="rId1" Type="http://schemas.openxmlformats.org/officeDocument/2006/relationships/vmlDrawing" Target="../drawings/vmlDrawing23.vml"/><Relationship Id="rId2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quation3.bin"/><Relationship Id="rId4" Type="http://schemas.openxmlformats.org/officeDocument/2006/relationships/image" Target="../media/image5.png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quation4.bin"/><Relationship Id="rId4" Type="http://schemas.openxmlformats.org/officeDocument/2006/relationships/oleObject" Target="../embeddings/Microsoft_Equation5.bin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Microsoft_Equation6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quation7.bin"/><Relationship Id="rId4" Type="http://schemas.openxmlformats.org/officeDocument/2006/relationships/oleObject" Target="../embeddings/Microsoft_Equation8.bin"/><Relationship Id="rId5" Type="http://schemas.openxmlformats.org/officeDocument/2006/relationships/oleObject" Target="../embeddings/Microsoft_Equation9.bin"/><Relationship Id="rId6" Type="http://schemas.openxmlformats.org/officeDocument/2006/relationships/oleObject" Target="../embeddings/Microsoft_Equation10.bin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quation11.bin"/><Relationship Id="rId4" Type="http://schemas.openxmlformats.org/officeDocument/2006/relationships/oleObject" Target="../embeddings/Microsoft_Equation12.bin"/><Relationship Id="rId1" Type="http://schemas.openxmlformats.org/officeDocument/2006/relationships/vmlDrawing" Target="../drawings/vmlDrawing6.vml"/><Relationship Id="rId2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quation13.bin"/><Relationship Id="rId4" Type="http://schemas.openxmlformats.org/officeDocument/2006/relationships/oleObject" Target="../embeddings/Microsoft_Equation14.bin"/><Relationship Id="rId1" Type="http://schemas.openxmlformats.org/officeDocument/2006/relationships/vmlDrawing" Target="../drawings/vmlDrawing7.vml"/><Relationship Id="rId2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1447801"/>
            <a:ext cx="8534400" cy="2152650"/>
          </a:xfrm>
        </p:spPr>
        <p:txBody>
          <a:bodyPr>
            <a:normAutofit/>
          </a:bodyPr>
          <a:lstStyle/>
          <a:p>
            <a:r>
              <a:rPr lang="en-US" dirty="0" smtClean="0"/>
              <a:t>An </a:t>
            </a:r>
            <a:r>
              <a:rPr lang="en-US" dirty="0" err="1" smtClean="0"/>
              <a:t>Lp</a:t>
            </a:r>
            <a:r>
              <a:rPr lang="en-US" dirty="0" smtClean="0"/>
              <a:t> theory for outer measures.</a:t>
            </a:r>
            <a:br>
              <a:rPr lang="en-US" dirty="0" smtClean="0"/>
            </a:br>
            <a:r>
              <a:rPr lang="en-US" dirty="0" smtClean="0"/>
              <a:t>Application to singular integrals.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Christoph</a:t>
            </a:r>
            <a:r>
              <a:rPr lang="en-US" dirty="0" smtClean="0"/>
              <a:t> Thiele</a:t>
            </a:r>
          </a:p>
          <a:p>
            <a:r>
              <a:rPr lang="en-US" dirty="0" smtClean="0"/>
              <a:t>Santander, September 2014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Tents (or  </a:t>
            </a:r>
            <a:r>
              <a:rPr lang="en-US" dirty="0" err="1" smtClean="0"/>
              <a:t>Carleson</a:t>
            </a:r>
            <a:r>
              <a:rPr lang="en-US" dirty="0" smtClean="0"/>
              <a:t> boxes)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X is the open upper half plane, generating sets are tents </a:t>
            </a:r>
            <a:r>
              <a:rPr lang="en-US" dirty="0" err="1" smtClean="0"/>
              <a:t>T(x,s</a:t>
            </a:r>
            <a:r>
              <a:rPr lang="en-US" dirty="0" smtClean="0"/>
              <a:t>) :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All tents stand on the real axis. Tents form a much more restricted collection than dyadic cubes. </a:t>
            </a:r>
            <a:r>
              <a:rPr lang="en-US" dirty="0" err="1" smtClean="0"/>
              <a:t>Dfeine</a:t>
            </a:r>
            <a:r>
              <a:rPr lang="en-US" dirty="0" smtClean="0"/>
              <a:t> outer measure on X by 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5" name="Picture 4" descr="tent.bmp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56000" y="2286000"/>
            <a:ext cx="2032000" cy="1524000"/>
          </a:xfrm>
          <a:prstGeom prst="rect">
            <a:avLst/>
          </a:prstGeom>
        </p:spPr>
      </p:pic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2324100" y="5588000"/>
          <a:ext cx="4497388" cy="406400"/>
        </p:xfrm>
        <a:graphic>
          <a:graphicData uri="http://schemas.openxmlformats.org/presentationml/2006/ole">
            <p:oleObj spid="_x0000_s19458" name="Equation" r:id="rId4" imgW="1828800" imgH="165100" progId="Equation.3">
              <p:embed/>
            </p:oleObj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 nontrivial </a:t>
            </a:r>
            <a:r>
              <a:rPr lang="en-US" dirty="0" err="1" smtClean="0"/>
              <a:t>Caratheodory</a:t>
            </a:r>
            <a:r>
              <a:rPr lang="en-US" dirty="0" smtClean="0"/>
              <a:t> sets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E in upper half plane with nonempty boundary,</a:t>
            </a:r>
          </a:p>
          <a:p>
            <a:pPr>
              <a:buNone/>
            </a:pPr>
            <a:r>
              <a:rPr lang="en-US" dirty="0" err="1" smtClean="0"/>
              <a:t>T(x,s</a:t>
            </a:r>
            <a:r>
              <a:rPr lang="en-US" dirty="0" smtClean="0"/>
              <a:t>) tent which contains a boundary point of E </a:t>
            </a:r>
          </a:p>
          <a:p>
            <a:pPr>
              <a:buNone/>
            </a:pPr>
            <a:r>
              <a:rPr lang="en-US" dirty="0" smtClean="0"/>
              <a:t>above half of its height:</a:t>
            </a:r>
            <a:endParaRPr lang="en-US" dirty="0"/>
          </a:p>
        </p:txBody>
      </p:sp>
      <p:pic>
        <p:nvPicPr>
          <p:cNvPr id="5" name="Picture 4" descr="tentincloud.bmp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0" y="3261474"/>
            <a:ext cx="3048000" cy="2286000"/>
          </a:xfrm>
          <a:prstGeom prst="rect">
            <a:avLst/>
          </a:prstGeom>
        </p:spPr>
      </p:pic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685800" y="5547474"/>
          <a:ext cx="7848600" cy="823074"/>
        </p:xfrm>
        <a:graphic>
          <a:graphicData uri="http://schemas.openxmlformats.org/presentationml/2006/ole">
            <p:oleObj spid="_x0000_s20482" name="Equation" r:id="rId4" imgW="3390900" imgH="355600" progId="Equation.3">
              <p:embed/>
            </p:oleObj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Integration theory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Try to generalize measure to functions (which can be viewed as “weighted” sets. </a:t>
            </a:r>
          </a:p>
          <a:p>
            <a:pPr>
              <a:buNone/>
            </a:pPr>
            <a:r>
              <a:rPr lang="en-US" dirty="0" smtClean="0"/>
              <a:t>Identifying measurable set E with the characteristic function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An integration theory for outer measures will not be linear. Theory of norms rather than integral.</a:t>
            </a:r>
          </a:p>
        </p:txBody>
      </p:sp>
      <p:graphicFrame>
        <p:nvGraphicFramePr>
          <p:cNvPr id="54276" name="Object 4"/>
          <p:cNvGraphicFramePr>
            <a:graphicFrameLocks noChangeAspect="1"/>
          </p:cNvGraphicFramePr>
          <p:nvPr/>
        </p:nvGraphicFramePr>
        <p:xfrm>
          <a:off x="3200400" y="4032250"/>
          <a:ext cx="2190750" cy="693737"/>
        </p:xfrm>
        <a:graphic>
          <a:graphicData uri="http://schemas.openxmlformats.org/presentationml/2006/ole">
            <p:oleObj spid="_x0000_s54276" name="Equation" r:id="rId3" imgW="762000" imgH="241300" progId="Equation.3">
              <p:embed/>
            </p:oleObj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Classical </a:t>
            </a:r>
            <a:r>
              <a:rPr lang="en-US" dirty="0" err="1" smtClean="0"/>
              <a:t>Choquet</a:t>
            </a:r>
            <a:r>
              <a:rPr lang="en-US" dirty="0" smtClean="0"/>
              <a:t> integral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If </a:t>
            </a:r>
            <a:r>
              <a:rPr lang="en-US" dirty="0" err="1" smtClean="0"/>
              <a:t>f</a:t>
            </a:r>
            <a:r>
              <a:rPr lang="en-US" dirty="0" smtClean="0"/>
              <a:t> is a function on outer measure space, may define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We will generalize this definition, following a</a:t>
            </a:r>
          </a:p>
          <a:p>
            <a:pPr>
              <a:buNone/>
            </a:pPr>
            <a:r>
              <a:rPr lang="en-US" dirty="0" smtClean="0"/>
              <a:t>Concrete-to-abstract principle as in the </a:t>
            </a:r>
          </a:p>
          <a:p>
            <a:pPr>
              <a:buNone/>
            </a:pPr>
            <a:r>
              <a:rPr lang="en-US" dirty="0" smtClean="0"/>
              <a:t>definition of outer measure.</a:t>
            </a:r>
            <a:endParaRPr lang="en-US" dirty="0"/>
          </a:p>
        </p:txBody>
      </p:sp>
      <p:graphicFrame>
        <p:nvGraphicFramePr>
          <p:cNvPr id="113666" name="Object 2"/>
          <p:cNvGraphicFramePr>
            <a:graphicFrameLocks noChangeAspect="1"/>
          </p:cNvGraphicFramePr>
          <p:nvPr/>
        </p:nvGraphicFramePr>
        <p:xfrm>
          <a:off x="1906588" y="2733675"/>
          <a:ext cx="4646612" cy="895350"/>
        </p:xfrm>
        <a:graphic>
          <a:graphicData uri="http://schemas.openxmlformats.org/presentationml/2006/ole">
            <p:oleObj spid="_x0000_s113666" name="Equation" r:id="rId3" imgW="2171700" imgH="419100" progId="Equation.3">
              <p:embed/>
            </p:oleObj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Concrete average, size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dirty="0" smtClean="0"/>
              <a:t>Will play for norms of functions the same role as the assignment                            for the definition of outer measure. In case of </a:t>
            </a:r>
            <a:r>
              <a:rPr lang="en-US" dirty="0" err="1" smtClean="0"/>
              <a:t>Lebesgue</a:t>
            </a:r>
            <a:r>
              <a:rPr lang="en-US" dirty="0" smtClean="0"/>
              <a:t> measure for a given nonnegative function </a:t>
            </a:r>
            <a:r>
              <a:rPr lang="en-US" dirty="0" err="1" smtClean="0"/>
              <a:t>f</a:t>
            </a:r>
            <a:r>
              <a:rPr lang="en-US" dirty="0" smtClean="0"/>
              <a:t> and a dyadic cube Q</a:t>
            </a:r>
          </a:p>
          <a:p>
            <a:pPr>
              <a:buNone/>
            </a:pPr>
            <a:r>
              <a:rPr lang="en-US" dirty="0" smtClean="0"/>
              <a:t>                           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In </a:t>
            </a:r>
            <a:r>
              <a:rPr lang="en-US" dirty="0" err="1" smtClean="0"/>
              <a:t>caes</a:t>
            </a:r>
            <a:r>
              <a:rPr lang="en-US" dirty="0" smtClean="0"/>
              <a:t> of </a:t>
            </a:r>
            <a:r>
              <a:rPr lang="en-US" dirty="0" err="1" smtClean="0"/>
              <a:t>Lebesgue</a:t>
            </a:r>
            <a:r>
              <a:rPr lang="en-US" dirty="0" smtClean="0"/>
              <a:t>: The size contains enough information to reproduce </a:t>
            </a:r>
            <a:r>
              <a:rPr lang="en-US" dirty="0" err="1" smtClean="0"/>
              <a:t>f</a:t>
            </a:r>
            <a:r>
              <a:rPr lang="en-US" dirty="0" smtClean="0"/>
              <a:t>, it is a more efficient code than </a:t>
            </a:r>
            <a:r>
              <a:rPr lang="en-US" dirty="0" err="1" smtClean="0"/>
              <a:t>pointwise</a:t>
            </a:r>
            <a:r>
              <a:rPr lang="en-US" dirty="0" smtClean="0"/>
              <a:t> </a:t>
            </a:r>
            <a:r>
              <a:rPr lang="en-US" dirty="0" err="1" smtClean="0"/>
              <a:t>a.e</a:t>
            </a:r>
            <a:r>
              <a:rPr lang="en-US" dirty="0" smtClean="0"/>
              <a:t> information. It is redundant information, a countable collection of squares suffices.</a:t>
            </a:r>
          </a:p>
        </p:txBody>
      </p:sp>
      <p:graphicFrame>
        <p:nvGraphicFramePr>
          <p:cNvPr id="25602" name="Object 2"/>
          <p:cNvGraphicFramePr>
            <a:graphicFrameLocks noChangeAspect="1"/>
          </p:cNvGraphicFramePr>
          <p:nvPr/>
        </p:nvGraphicFramePr>
        <p:xfrm>
          <a:off x="2457450" y="3276600"/>
          <a:ext cx="4060825" cy="1106488"/>
        </p:xfrm>
        <a:graphic>
          <a:graphicData uri="http://schemas.openxmlformats.org/presentationml/2006/ole">
            <p:oleObj spid="_x0000_s56322" name="Equation" r:id="rId3" imgW="1536700" imgH="419100" progId="Equation.3">
              <p:embed/>
            </p:oleObj>
          </a:graphicData>
        </a:graphic>
      </p:graphicFrame>
      <p:graphicFrame>
        <p:nvGraphicFramePr>
          <p:cNvPr id="56324" name="Object 4"/>
          <p:cNvGraphicFramePr>
            <a:graphicFrameLocks noChangeAspect="1"/>
          </p:cNvGraphicFramePr>
          <p:nvPr/>
        </p:nvGraphicFramePr>
        <p:xfrm>
          <a:off x="2819400" y="1922747"/>
          <a:ext cx="1676400" cy="398964"/>
        </p:xfrm>
        <a:graphic>
          <a:graphicData uri="http://schemas.openxmlformats.org/presentationml/2006/ole">
            <p:oleObj spid="_x0000_s56324" name="Equation" r:id="rId4" imgW="800100" imgH="190500" progId="Equation.3">
              <p:embed/>
            </p:oleObj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of sizes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dirty="0" smtClean="0"/>
              <a:t>Ex 1)  </a:t>
            </a:r>
            <a:r>
              <a:rPr lang="en-US" dirty="0" err="1" smtClean="0"/>
              <a:t>Lebesgue</a:t>
            </a:r>
            <a:r>
              <a:rPr lang="en-US" dirty="0" smtClean="0"/>
              <a:t> outer measure of dyadic cube Q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Ex 2) Upper half space / tents as generating sets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In Ex 1) the size closely resembles the (L1) outer norms</a:t>
            </a:r>
          </a:p>
          <a:p>
            <a:pPr>
              <a:buNone/>
            </a:pPr>
            <a:r>
              <a:rPr lang="en-US" dirty="0" smtClean="0"/>
              <a:t>To be defined, in Ex 2) it will be rather different </a:t>
            </a:r>
          </a:p>
        </p:txBody>
      </p:sp>
      <p:graphicFrame>
        <p:nvGraphicFramePr>
          <p:cNvPr id="25602" name="Object 2"/>
          <p:cNvGraphicFramePr>
            <a:graphicFrameLocks noChangeAspect="1"/>
          </p:cNvGraphicFramePr>
          <p:nvPr/>
        </p:nvGraphicFramePr>
        <p:xfrm>
          <a:off x="1870075" y="2133600"/>
          <a:ext cx="5235575" cy="1106488"/>
        </p:xfrm>
        <a:graphic>
          <a:graphicData uri="http://schemas.openxmlformats.org/presentationml/2006/ole">
            <p:oleObj spid="_x0000_s114690" name="Equation" r:id="rId3" imgW="1981200" imgH="419100" progId="Equation.3">
              <p:embed/>
            </p:oleObj>
          </a:graphicData>
        </a:graphic>
      </p:graphicFrame>
      <p:graphicFrame>
        <p:nvGraphicFramePr>
          <p:cNvPr id="25603" name="Object 3"/>
          <p:cNvGraphicFramePr>
            <a:graphicFrameLocks noChangeAspect="1"/>
          </p:cNvGraphicFramePr>
          <p:nvPr/>
        </p:nvGraphicFramePr>
        <p:xfrm>
          <a:off x="1520825" y="3651250"/>
          <a:ext cx="6373813" cy="1073150"/>
        </p:xfrm>
        <a:graphic>
          <a:graphicData uri="http://schemas.openxmlformats.org/presentationml/2006/ole">
            <p:oleObj spid="_x0000_s114691" name="Equation" r:id="rId4" imgW="2413000" imgH="406400" progId="Equation.3">
              <p:embed/>
            </p:oleObj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General Size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 Assume X metric space. A size is a function                                              on </a:t>
            </a:r>
            <a:r>
              <a:rPr lang="en-US" dirty="0" err="1" smtClean="0"/>
              <a:t>Borel</a:t>
            </a:r>
            <a:r>
              <a:rPr lang="en-US" dirty="0" smtClean="0"/>
              <a:t> functions on X and generating sets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marL="514350" indent="-514350">
              <a:buAutoNum type="arabicParenR"/>
            </a:pPr>
            <a:r>
              <a:rPr lang="en-US" dirty="0" smtClean="0"/>
              <a:t>Homogeneity</a:t>
            </a:r>
          </a:p>
          <a:p>
            <a:pPr marL="514350" indent="-514350">
              <a:buAutoNum type="arabicParenR"/>
            </a:pPr>
            <a:r>
              <a:rPr lang="en-US" dirty="0" err="1" smtClean="0"/>
              <a:t>Monotonicity</a:t>
            </a:r>
            <a:endParaRPr lang="en-US" dirty="0" smtClean="0"/>
          </a:p>
          <a:p>
            <a:pPr marL="514350" indent="-514350">
              <a:buAutoNum type="arabicParenR"/>
            </a:pPr>
            <a:r>
              <a:rPr lang="en-US" dirty="0" err="1" smtClean="0"/>
              <a:t>Subadditivity</a:t>
            </a:r>
            <a:endParaRPr lang="en-US" dirty="0" smtClean="0"/>
          </a:p>
          <a:p>
            <a:pPr marL="514350" indent="-514350">
              <a:buNone/>
            </a:pPr>
            <a:r>
              <a:rPr lang="en-US" dirty="0" smtClean="0"/>
              <a:t>  These mirror properties of outer measure. 2) implies </a:t>
            </a:r>
            <a:r>
              <a:rPr lang="en-US" dirty="0" err="1" smtClean="0"/>
              <a:t>S(f</a:t>
            </a:r>
            <a:r>
              <a:rPr lang="en-US" dirty="0" smtClean="0"/>
              <a:t>)= </a:t>
            </a:r>
            <a:r>
              <a:rPr lang="en-US" dirty="0" err="1" smtClean="0"/>
              <a:t>S(|f</a:t>
            </a:r>
            <a:r>
              <a:rPr lang="en-US" dirty="0" smtClean="0"/>
              <a:t>|). Sometimes one uses quasi-</a:t>
            </a:r>
            <a:r>
              <a:rPr lang="en-US" dirty="0" err="1" smtClean="0"/>
              <a:t>subadditivity</a:t>
            </a:r>
            <a:r>
              <a:rPr lang="en-US" dirty="0" smtClean="0"/>
              <a:t> in lieu of 3)</a:t>
            </a:r>
          </a:p>
          <a:p>
            <a:pPr marL="514350" indent="-514350">
              <a:buNone/>
            </a:pPr>
            <a:endParaRPr lang="en-US" dirty="0" smtClean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743200" y="2895600"/>
          <a:ext cx="3427412" cy="407987"/>
        </p:xfrm>
        <a:graphic>
          <a:graphicData uri="http://schemas.openxmlformats.org/presentationml/2006/ole">
            <p:oleObj spid="_x0000_s23554" name="Equation" r:id="rId3" imgW="1282700" imgH="152400" progId="Equation.3">
              <p:embed/>
            </p:oleObj>
          </a:graphicData>
        </a:graphic>
      </p:graphicFrame>
      <p:graphicFrame>
        <p:nvGraphicFramePr>
          <p:cNvPr id="23555" name="Object 3"/>
          <p:cNvGraphicFramePr>
            <a:graphicFrameLocks noChangeAspect="1"/>
          </p:cNvGraphicFramePr>
          <p:nvPr/>
        </p:nvGraphicFramePr>
        <p:xfrm>
          <a:off x="3917950" y="3379788"/>
          <a:ext cx="2986088" cy="444500"/>
        </p:xfrm>
        <a:graphic>
          <a:graphicData uri="http://schemas.openxmlformats.org/presentationml/2006/ole">
            <p:oleObj spid="_x0000_s23555" name="Equation" r:id="rId4" imgW="1282700" imgH="190500" progId="Equation.3">
              <p:embed/>
            </p:oleObj>
          </a:graphicData>
        </a:graphic>
      </p:graphicFrame>
      <p:graphicFrame>
        <p:nvGraphicFramePr>
          <p:cNvPr id="23556" name="Object 4"/>
          <p:cNvGraphicFramePr>
            <a:graphicFrameLocks noChangeAspect="1"/>
          </p:cNvGraphicFramePr>
          <p:nvPr/>
        </p:nvGraphicFramePr>
        <p:xfrm>
          <a:off x="3976687" y="3790156"/>
          <a:ext cx="3744913" cy="482600"/>
        </p:xfrm>
        <a:graphic>
          <a:graphicData uri="http://schemas.openxmlformats.org/presentationml/2006/ole">
            <p:oleObj spid="_x0000_s23556" name="Equation" r:id="rId5" imgW="1689100" imgH="215900" progId="Equation.3">
              <p:embed/>
            </p:oleObj>
          </a:graphicData>
        </a:graphic>
      </p:graphicFrame>
      <p:graphicFrame>
        <p:nvGraphicFramePr>
          <p:cNvPr id="23557" name="Object 5"/>
          <p:cNvGraphicFramePr>
            <a:graphicFrameLocks noChangeAspect="1"/>
          </p:cNvGraphicFramePr>
          <p:nvPr/>
        </p:nvGraphicFramePr>
        <p:xfrm>
          <a:off x="3976687" y="4360069"/>
          <a:ext cx="4138613" cy="395287"/>
        </p:xfrm>
        <a:graphic>
          <a:graphicData uri="http://schemas.openxmlformats.org/presentationml/2006/ole">
            <p:oleObj spid="_x0000_s23557" name="Equation" r:id="rId6" imgW="1866900" imgH="177800" progId="Equation.3">
              <p:embed/>
            </p:oleObj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Outer essential </a:t>
            </a:r>
            <a:r>
              <a:rPr lang="en-US" dirty="0" err="1" smtClean="0"/>
              <a:t>supremum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Space of functions with finite </a:t>
            </a:r>
            <a:r>
              <a:rPr lang="en-US" dirty="0" err="1" smtClean="0"/>
              <a:t>out.ess.supremum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Coincides with classical </a:t>
            </a:r>
            <a:r>
              <a:rPr lang="en-US" dirty="0" err="1" smtClean="0"/>
              <a:t>Linfty</a:t>
            </a:r>
            <a:r>
              <a:rPr lang="en-US" dirty="0" smtClean="0"/>
              <a:t> space in case of </a:t>
            </a:r>
            <a:r>
              <a:rPr lang="en-US" dirty="0" err="1" smtClean="0"/>
              <a:t>Lebesgue</a:t>
            </a:r>
            <a:r>
              <a:rPr lang="en-US" dirty="0" smtClean="0"/>
              <a:t> outer measure.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735138" y="2120900"/>
          <a:ext cx="5503862" cy="469900"/>
        </p:xfrm>
        <a:graphic>
          <a:graphicData uri="http://schemas.openxmlformats.org/presentationml/2006/ole">
            <p:oleObj spid="_x0000_s24578" name="Equation" r:id="rId3" imgW="2082800" imgH="177800" progId="Equation.3">
              <p:embed/>
            </p:oleObj>
          </a:graphicData>
        </a:graphic>
      </p:graphicFrame>
      <p:graphicFrame>
        <p:nvGraphicFramePr>
          <p:cNvPr id="24580" name="Object 4"/>
          <p:cNvGraphicFramePr>
            <a:graphicFrameLocks noChangeAspect="1"/>
          </p:cNvGraphicFramePr>
          <p:nvPr/>
        </p:nvGraphicFramePr>
        <p:xfrm>
          <a:off x="3751263" y="3406775"/>
          <a:ext cx="1778000" cy="501650"/>
        </p:xfrm>
        <a:graphic>
          <a:graphicData uri="http://schemas.openxmlformats.org/presentationml/2006/ole">
            <p:oleObj spid="_x0000_s24580" name="Equation" r:id="rId4" imgW="673100" imgH="190500" progId="Equation.3">
              <p:embed/>
            </p:oleObj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Outer </a:t>
            </a:r>
            <a:r>
              <a:rPr lang="en-US" dirty="0" err="1" smtClean="0"/>
              <a:t>ess</a:t>
            </a:r>
            <a:r>
              <a:rPr lang="en-US" dirty="0" smtClean="0"/>
              <a:t> sup not equal </a:t>
            </a:r>
            <a:r>
              <a:rPr lang="en-US" dirty="0" err="1" smtClean="0"/>
              <a:t>ess</a:t>
            </a:r>
            <a:r>
              <a:rPr lang="en-US" dirty="0" smtClean="0"/>
              <a:t> sup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In this case outer </a:t>
            </a:r>
            <a:r>
              <a:rPr lang="en-US" dirty="0" err="1" smtClean="0"/>
              <a:t>Linfty</a:t>
            </a:r>
            <a:r>
              <a:rPr lang="en-US" dirty="0" smtClean="0"/>
              <a:t> functions are called </a:t>
            </a:r>
            <a:r>
              <a:rPr lang="en-US" dirty="0" err="1" smtClean="0"/>
              <a:t>Carleson</a:t>
            </a:r>
            <a:r>
              <a:rPr lang="en-US" dirty="0" smtClean="0"/>
              <a:t> measures</a:t>
            </a:r>
            <a:endParaRPr lang="en-US" dirty="0"/>
          </a:p>
        </p:txBody>
      </p:sp>
      <p:pic>
        <p:nvPicPr>
          <p:cNvPr id="4" name="Content Placeholder 3" descr="tentsky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56000" y="2133600"/>
            <a:ext cx="2032000" cy="1524000"/>
          </a:xfrm>
          <a:prstGeom prst="rect">
            <a:avLst/>
          </a:prstGeom>
        </p:spPr>
      </p:pic>
      <p:graphicFrame>
        <p:nvGraphicFramePr>
          <p:cNvPr id="28674" name="Object 2"/>
          <p:cNvGraphicFramePr>
            <a:graphicFrameLocks noChangeAspect="1"/>
          </p:cNvGraphicFramePr>
          <p:nvPr/>
        </p:nvGraphicFramePr>
        <p:xfrm>
          <a:off x="1219200" y="3657600"/>
          <a:ext cx="6345032" cy="990600"/>
        </p:xfrm>
        <a:graphic>
          <a:graphicData uri="http://schemas.openxmlformats.org/presentationml/2006/ole">
            <p:oleObj spid="_x0000_s28674" name="Equation" r:id="rId4" imgW="2603500" imgH="406400" progId="Equation.3">
              <p:embed/>
            </p:oleObj>
          </a:graphicData>
        </a:graphic>
      </p:graphicFrame>
      <p:graphicFrame>
        <p:nvGraphicFramePr>
          <p:cNvPr id="28675" name="Object 3"/>
          <p:cNvGraphicFramePr>
            <a:graphicFrameLocks noChangeAspect="1"/>
          </p:cNvGraphicFramePr>
          <p:nvPr/>
        </p:nvGraphicFramePr>
        <p:xfrm>
          <a:off x="3271838" y="2636838"/>
          <a:ext cx="147637" cy="247650"/>
        </p:xfrm>
        <a:graphic>
          <a:graphicData uri="http://schemas.openxmlformats.org/presentationml/2006/ole">
            <p:oleObj spid="_x0000_s28675" name="Equation" r:id="rId5" imgW="76200" imgH="127000" progId="Equation.3">
              <p:embed/>
            </p:oleObj>
          </a:graphicData>
        </a:graphic>
      </p:graphicFrame>
      <p:graphicFrame>
        <p:nvGraphicFramePr>
          <p:cNvPr id="28676" name="Object 4"/>
          <p:cNvGraphicFramePr>
            <a:graphicFrameLocks noChangeAspect="1"/>
          </p:cNvGraphicFramePr>
          <p:nvPr/>
        </p:nvGraphicFramePr>
        <p:xfrm>
          <a:off x="5180013" y="2133600"/>
          <a:ext cx="271462" cy="344488"/>
        </p:xfrm>
        <a:graphic>
          <a:graphicData uri="http://schemas.openxmlformats.org/presentationml/2006/ole">
            <p:oleObj spid="_x0000_s28676" name="Equation" r:id="rId6" imgW="139700" imgH="177800" progId="Equation.3">
              <p:embed/>
            </p:oleObj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Special sizes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If we define the size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With classical </a:t>
            </a:r>
            <a:r>
              <a:rPr lang="en-US" dirty="0" err="1" smtClean="0"/>
              <a:t>essup</a:t>
            </a:r>
            <a:r>
              <a:rPr lang="en-US" dirty="0" smtClean="0"/>
              <a:t> in </a:t>
            </a:r>
            <a:r>
              <a:rPr lang="en-US" dirty="0" err="1" smtClean="0"/>
              <a:t>Borel</a:t>
            </a:r>
            <a:r>
              <a:rPr lang="en-US" dirty="0" smtClean="0"/>
              <a:t> sense on each tent,</a:t>
            </a:r>
          </a:p>
          <a:p>
            <a:pPr>
              <a:buNone/>
            </a:pPr>
            <a:r>
              <a:rPr lang="en-US" dirty="0" smtClean="0"/>
              <a:t>Then </a:t>
            </a:r>
            <a:r>
              <a:rPr lang="en-US" dirty="0" err="1" smtClean="0"/>
              <a:t>outsup</a:t>
            </a:r>
            <a:r>
              <a:rPr lang="en-US" dirty="0" smtClean="0"/>
              <a:t> and classical </a:t>
            </a:r>
            <a:r>
              <a:rPr lang="en-US" dirty="0" err="1" smtClean="0"/>
              <a:t>essup</a:t>
            </a:r>
            <a:r>
              <a:rPr lang="en-US" dirty="0" smtClean="0"/>
              <a:t> coincide on the whole space X. Most existing theories of outer measure (capacity theory) seem to be subsumed into new theory in this manner.</a:t>
            </a:r>
            <a:endParaRPr lang="en-US" dirty="0"/>
          </a:p>
        </p:txBody>
      </p:sp>
      <p:graphicFrame>
        <p:nvGraphicFramePr>
          <p:cNvPr id="57346" name="Object 2"/>
          <p:cNvGraphicFramePr>
            <a:graphicFrameLocks noChangeAspect="1"/>
          </p:cNvGraphicFramePr>
          <p:nvPr/>
        </p:nvGraphicFramePr>
        <p:xfrm>
          <a:off x="1804988" y="2405857"/>
          <a:ext cx="5803900" cy="569912"/>
        </p:xfrm>
        <a:graphic>
          <a:graphicData uri="http://schemas.openxmlformats.org/presentationml/2006/ole">
            <p:oleObj spid="_x0000_s57346" name="Equation" r:id="rId3" imgW="2197100" imgH="215900" progId="Equation.3">
              <p:embed/>
            </p:oleObj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Squares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dirty="0" smtClean="0"/>
              <a:t>Area (2-volume) of a square E of </a:t>
            </a:r>
            <a:r>
              <a:rPr lang="en-US" dirty="0" err="1" smtClean="0"/>
              <a:t>sidelength</a:t>
            </a:r>
            <a:r>
              <a:rPr lang="en-US" dirty="0" smtClean="0"/>
              <a:t> </a:t>
            </a:r>
            <a:r>
              <a:rPr lang="en-US" dirty="0" err="1" smtClean="0"/>
              <a:t>x</a:t>
            </a:r>
            <a:r>
              <a:rPr lang="en-US" dirty="0" smtClean="0"/>
              <a:t>                                                          </a:t>
            </a:r>
          </a:p>
        </p:txBody>
      </p:sp>
      <p:graphicFrame>
        <p:nvGraphicFramePr>
          <p:cNvPr id="52228" name="Object 4"/>
          <p:cNvGraphicFramePr>
            <a:graphicFrameLocks noChangeAspect="1"/>
          </p:cNvGraphicFramePr>
          <p:nvPr/>
        </p:nvGraphicFramePr>
        <p:xfrm>
          <a:off x="7107238" y="1614488"/>
          <a:ext cx="233362" cy="406400"/>
        </p:xfrm>
        <a:graphic>
          <a:graphicData uri="http://schemas.openxmlformats.org/presentationml/2006/ole">
            <p:oleObj spid="_x0000_s52228" name="Equation" r:id="rId3" imgW="101600" imgH="177800" progId="Equation.3">
              <p:embed/>
            </p:oleObj>
          </a:graphicData>
        </a:graphic>
      </p:graphicFrame>
      <p:graphicFrame>
        <p:nvGraphicFramePr>
          <p:cNvPr id="52229" name="Object 5"/>
          <p:cNvGraphicFramePr>
            <a:graphicFrameLocks noChangeAspect="1"/>
          </p:cNvGraphicFramePr>
          <p:nvPr/>
        </p:nvGraphicFramePr>
        <p:xfrm>
          <a:off x="3505200" y="5562600"/>
          <a:ext cx="2547937" cy="762000"/>
        </p:xfrm>
        <a:graphic>
          <a:graphicData uri="http://schemas.openxmlformats.org/presentationml/2006/ole">
            <p:oleObj spid="_x0000_s52229" name="Equation" r:id="rId4" imgW="635000" imgH="190500" progId="Equation.3">
              <p:embed/>
            </p:oleObj>
          </a:graphicData>
        </a:graphic>
      </p:graphicFrame>
      <p:pic>
        <p:nvPicPr>
          <p:cNvPr id="8" name="Picture 7" descr="square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133600" y="2514600"/>
            <a:ext cx="4627562" cy="2313781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Outer </a:t>
            </a:r>
            <a:r>
              <a:rPr lang="en-US" dirty="0" err="1" smtClean="0"/>
              <a:t>supremum</a:t>
            </a:r>
            <a:r>
              <a:rPr lang="en-US" dirty="0" smtClean="0"/>
              <a:t> on subset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Define outer </a:t>
            </a:r>
            <a:r>
              <a:rPr lang="en-US" dirty="0" err="1" smtClean="0"/>
              <a:t>supremum</a:t>
            </a:r>
            <a:r>
              <a:rPr lang="en-US" dirty="0" smtClean="0"/>
              <a:t> on a </a:t>
            </a:r>
            <a:r>
              <a:rPr lang="en-US" dirty="0" err="1" smtClean="0"/>
              <a:t>Borel</a:t>
            </a:r>
            <a:r>
              <a:rPr lang="en-US" dirty="0" smtClean="0"/>
              <a:t> set F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F enters as modifying </a:t>
            </a:r>
            <a:r>
              <a:rPr lang="en-US" dirty="0" err="1" smtClean="0"/>
              <a:t>f</a:t>
            </a:r>
            <a:r>
              <a:rPr lang="en-US" dirty="0" smtClean="0"/>
              <a:t>, but not impacting the testing sets E.  In </a:t>
            </a:r>
            <a:r>
              <a:rPr lang="en-US" dirty="0" err="1" smtClean="0"/>
              <a:t>Lebesgue</a:t>
            </a:r>
            <a:r>
              <a:rPr lang="en-US" dirty="0" smtClean="0"/>
              <a:t> case this gives same as classical. </a:t>
            </a:r>
            <a:endParaRPr lang="en-US" dirty="0"/>
          </a:p>
        </p:txBody>
      </p:sp>
      <p:graphicFrame>
        <p:nvGraphicFramePr>
          <p:cNvPr id="29703" name="Object 7"/>
          <p:cNvGraphicFramePr>
            <a:graphicFrameLocks noChangeAspect="1"/>
          </p:cNvGraphicFramePr>
          <p:nvPr/>
        </p:nvGraphicFramePr>
        <p:xfrm>
          <a:off x="1619251" y="2432049"/>
          <a:ext cx="5695950" cy="442985"/>
        </p:xfrm>
        <a:graphic>
          <a:graphicData uri="http://schemas.openxmlformats.org/presentationml/2006/ole">
            <p:oleObj spid="_x0000_s29703" name="Equation" r:id="rId3" imgW="2286000" imgH="177800" progId="Equation.3">
              <p:embed/>
            </p:oleObj>
          </a:graphicData>
        </a:graphic>
      </p:graphicFrame>
      <p:pic>
        <p:nvPicPr>
          <p:cNvPr id="7" name="Content Placeholder 3" descr="tentsky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88000" y="4800600"/>
            <a:ext cx="2032000" cy="1524000"/>
          </a:xfrm>
          <a:prstGeom prst="rect">
            <a:avLst/>
          </a:prstGeom>
        </p:spPr>
      </p:pic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5791200" y="4800600"/>
          <a:ext cx="139700" cy="127000"/>
        </p:xfrm>
        <a:graphic>
          <a:graphicData uri="http://schemas.openxmlformats.org/presentationml/2006/ole">
            <p:oleObj spid="_x0000_s29706" name="Equation" r:id="rId5" imgW="139700" imgH="127000" progId="Equation.3">
              <p:embed/>
            </p:oleObj>
          </a:graphicData>
        </a:graphic>
      </p:graphicFrame>
      <p:graphicFrame>
        <p:nvGraphicFramePr>
          <p:cNvPr id="29707" name="Object 11"/>
          <p:cNvGraphicFramePr>
            <a:graphicFrameLocks noChangeAspect="1"/>
          </p:cNvGraphicFramePr>
          <p:nvPr/>
        </p:nvGraphicFramePr>
        <p:xfrm>
          <a:off x="5257800" y="5562600"/>
          <a:ext cx="152400" cy="127000"/>
        </p:xfrm>
        <a:graphic>
          <a:graphicData uri="http://schemas.openxmlformats.org/presentationml/2006/ole">
            <p:oleObj spid="_x0000_s29707" name="Equation" r:id="rId6" imgW="152400" imgH="127000" progId="Equation.3">
              <p:embed/>
            </p:oleObj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Outer </a:t>
            </a:r>
            <a:r>
              <a:rPr lang="en-US" dirty="0" err="1" smtClean="0"/>
              <a:t>Lp</a:t>
            </a:r>
            <a:r>
              <a:rPr lang="en-US" dirty="0" smtClean="0"/>
              <a:t> spaces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Define super level measures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Define </a:t>
            </a:r>
            <a:r>
              <a:rPr lang="en-US" dirty="0" err="1" smtClean="0"/>
              <a:t>Lp</a:t>
            </a:r>
            <a:r>
              <a:rPr lang="en-US" dirty="0" smtClean="0"/>
              <a:t> norms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Also weak </a:t>
            </a:r>
            <a:r>
              <a:rPr lang="en-US" dirty="0" err="1" smtClean="0"/>
              <a:t>Lp</a:t>
            </a:r>
            <a:r>
              <a:rPr lang="en-US" dirty="0" smtClean="0"/>
              <a:t> (Lorentz space) </a:t>
            </a:r>
            <a:endParaRPr lang="en-US" dirty="0"/>
          </a:p>
        </p:txBody>
      </p:sp>
      <p:graphicFrame>
        <p:nvGraphicFramePr>
          <p:cNvPr id="29698" name="Object 2"/>
          <p:cNvGraphicFramePr>
            <a:graphicFrameLocks noChangeAspect="1"/>
          </p:cNvGraphicFramePr>
          <p:nvPr/>
        </p:nvGraphicFramePr>
        <p:xfrm>
          <a:off x="1771652" y="2362200"/>
          <a:ext cx="5543549" cy="489861"/>
        </p:xfrm>
        <a:graphic>
          <a:graphicData uri="http://schemas.openxmlformats.org/presentationml/2006/ole">
            <p:oleObj spid="_x0000_s43010" name="Equation" r:id="rId3" imgW="2298700" imgH="203200" progId="Equation.3">
              <p:embed/>
            </p:oleObj>
          </a:graphicData>
        </a:graphic>
      </p:graphicFrame>
      <p:graphicFrame>
        <p:nvGraphicFramePr>
          <p:cNvPr id="29699" name="Object 3"/>
          <p:cNvGraphicFramePr>
            <a:graphicFrameLocks noChangeAspect="1"/>
          </p:cNvGraphicFramePr>
          <p:nvPr/>
        </p:nvGraphicFramePr>
        <p:xfrm>
          <a:off x="1519238" y="3429000"/>
          <a:ext cx="6137275" cy="1106488"/>
        </p:xfrm>
        <a:graphic>
          <a:graphicData uri="http://schemas.openxmlformats.org/presentationml/2006/ole">
            <p:oleObj spid="_x0000_s43011" name="Equation" r:id="rId4" imgW="2324100" imgH="419100" progId="Equation.3">
              <p:embed/>
            </p:oleObj>
          </a:graphicData>
        </a:graphic>
      </p:graphicFrame>
      <p:graphicFrame>
        <p:nvGraphicFramePr>
          <p:cNvPr id="43017" name="Object 9"/>
          <p:cNvGraphicFramePr>
            <a:graphicFrameLocks noChangeAspect="1"/>
          </p:cNvGraphicFramePr>
          <p:nvPr/>
        </p:nvGraphicFramePr>
        <p:xfrm>
          <a:off x="2089150" y="5250656"/>
          <a:ext cx="4997450" cy="636588"/>
        </p:xfrm>
        <a:graphic>
          <a:graphicData uri="http://schemas.openxmlformats.org/presentationml/2006/ole">
            <p:oleObj spid="_x0000_s43017" name="Equation" r:id="rId5" imgW="1892300" imgH="241300" progId="Equation.3">
              <p:embed/>
            </p:oleObj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properties of outer </a:t>
            </a:r>
            <a:r>
              <a:rPr lang="en-US" dirty="0" err="1" smtClean="0"/>
              <a:t>Lp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arenR"/>
            </a:pPr>
            <a:r>
              <a:rPr lang="en-US" dirty="0" smtClean="0"/>
              <a:t>Sums: (Quasi) triangle inequality</a:t>
            </a:r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AutoNum type="arabicParenR"/>
            </a:pPr>
            <a:r>
              <a:rPr lang="en-US" dirty="0" smtClean="0"/>
              <a:t>Products: (Quasi) </a:t>
            </a:r>
            <a:r>
              <a:rPr lang="en-US" dirty="0" err="1" smtClean="0"/>
              <a:t>Hölder</a:t>
            </a:r>
            <a:r>
              <a:rPr lang="en-US" dirty="0" smtClean="0"/>
              <a:t> inequality for three sizes with</a:t>
            </a:r>
          </a:p>
        </p:txBody>
      </p:sp>
      <p:graphicFrame>
        <p:nvGraphicFramePr>
          <p:cNvPr id="30722" name="Object 2"/>
          <p:cNvGraphicFramePr>
            <a:graphicFrameLocks noChangeAspect="1"/>
          </p:cNvGraphicFramePr>
          <p:nvPr/>
        </p:nvGraphicFramePr>
        <p:xfrm>
          <a:off x="2057400" y="2209800"/>
          <a:ext cx="5310188" cy="498475"/>
        </p:xfrm>
        <a:graphic>
          <a:graphicData uri="http://schemas.openxmlformats.org/presentationml/2006/ole">
            <p:oleObj spid="_x0000_s33794" name="Equation" r:id="rId3" imgW="2565400" imgH="241300" progId="Equation.3">
              <p:embed/>
            </p:oleObj>
          </a:graphicData>
        </a:graphic>
      </p:graphicFrame>
      <p:graphicFrame>
        <p:nvGraphicFramePr>
          <p:cNvPr id="33795" name="Object 3"/>
          <p:cNvGraphicFramePr>
            <a:graphicFrameLocks noChangeAspect="1"/>
          </p:cNvGraphicFramePr>
          <p:nvPr/>
        </p:nvGraphicFramePr>
        <p:xfrm>
          <a:off x="3200400" y="3615532"/>
          <a:ext cx="2892425" cy="366712"/>
        </p:xfrm>
        <a:graphic>
          <a:graphicData uri="http://schemas.openxmlformats.org/presentationml/2006/ole">
            <p:oleObj spid="_x0000_s33795" name="Equation" r:id="rId4" imgW="1397000" imgH="177800" progId="Equation.3">
              <p:embed/>
            </p:oleObj>
          </a:graphicData>
        </a:graphic>
      </p:graphicFrame>
      <p:graphicFrame>
        <p:nvGraphicFramePr>
          <p:cNvPr id="33796" name="Object 4"/>
          <p:cNvGraphicFramePr>
            <a:graphicFrameLocks noChangeAspect="1"/>
          </p:cNvGraphicFramePr>
          <p:nvPr/>
        </p:nvGraphicFramePr>
        <p:xfrm>
          <a:off x="2498725" y="4495800"/>
          <a:ext cx="4732338" cy="525463"/>
        </p:xfrm>
        <a:graphic>
          <a:graphicData uri="http://schemas.openxmlformats.org/presentationml/2006/ole">
            <p:oleObj spid="_x0000_s33796" name="Equation" r:id="rId5" imgW="2286000" imgH="254000" progId="Equation.3">
              <p:embed/>
            </p:oleObj>
          </a:graphicData>
        </a:graphic>
      </p:graphicFrame>
      <p:graphicFrame>
        <p:nvGraphicFramePr>
          <p:cNvPr id="33797" name="Object 5"/>
          <p:cNvGraphicFramePr>
            <a:graphicFrameLocks noChangeAspect="1"/>
          </p:cNvGraphicFramePr>
          <p:nvPr/>
        </p:nvGraphicFramePr>
        <p:xfrm>
          <a:off x="3886200" y="5314950"/>
          <a:ext cx="1604963" cy="811213"/>
        </p:xfrm>
        <a:graphic>
          <a:graphicData uri="http://schemas.openxmlformats.org/presentationml/2006/ole">
            <p:oleObj spid="_x0000_s33797" name="Equation" r:id="rId6" imgW="774700" imgH="393700" progId="Equation.3">
              <p:embed/>
            </p:oleObj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Further properties of outer </a:t>
            </a:r>
            <a:r>
              <a:rPr lang="en-US" dirty="0" err="1" smtClean="0"/>
              <a:t>Lp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AutoNum type="arabicParenR"/>
            </a:pPr>
            <a:r>
              <a:rPr lang="en-US" dirty="0" smtClean="0"/>
              <a:t>Log convexity in </a:t>
            </a:r>
            <a:r>
              <a:rPr lang="en-US" dirty="0" err="1" smtClean="0"/>
              <a:t>p</a:t>
            </a:r>
            <a:endParaRPr lang="en-US" dirty="0" smtClean="0"/>
          </a:p>
          <a:p>
            <a:pPr marL="514350" indent="-514350">
              <a:buAutoNum type="arabicParenR"/>
            </a:pPr>
            <a:r>
              <a:rPr lang="en-US" dirty="0" err="1" smtClean="0"/>
              <a:t>Marcinkiewicz</a:t>
            </a:r>
            <a:r>
              <a:rPr lang="en-US" dirty="0" smtClean="0"/>
              <a:t> interpolation for operators mapping into outer </a:t>
            </a:r>
            <a:r>
              <a:rPr lang="en-US" dirty="0" err="1" smtClean="0"/>
              <a:t>Lp</a:t>
            </a:r>
            <a:r>
              <a:rPr lang="en-US" dirty="0" smtClean="0"/>
              <a:t> spaces</a:t>
            </a:r>
          </a:p>
          <a:p>
            <a:pPr marL="514350" indent="-514350">
              <a:buAutoNum type="arabicParenR"/>
            </a:pPr>
            <a:r>
              <a:rPr lang="en-US" dirty="0" smtClean="0"/>
              <a:t>Transformation laws  under mappings of X</a:t>
            </a:r>
          </a:p>
          <a:p>
            <a:pPr marL="514350" indent="-514350">
              <a:buAutoNum type="arabicParenR"/>
            </a:pPr>
            <a:r>
              <a:rPr lang="en-US" dirty="0" smtClean="0"/>
              <a:t>Outer triangle inequality for linear functional:</a:t>
            </a:r>
          </a:p>
          <a:p>
            <a:pPr marL="514350" indent="-514350">
              <a:buNone/>
            </a:pPr>
            <a:r>
              <a:rPr lang="en-US" dirty="0" smtClean="0"/>
              <a:t>If for all generating sets E</a:t>
            </a:r>
          </a:p>
          <a:p>
            <a:pPr marL="514350" indent="-514350">
              <a:buNone/>
            </a:pPr>
            <a:r>
              <a:rPr lang="en-US" dirty="0" smtClean="0"/>
              <a:t>Then </a:t>
            </a:r>
          </a:p>
        </p:txBody>
      </p:sp>
      <p:graphicFrame>
        <p:nvGraphicFramePr>
          <p:cNvPr id="30722" name="Object 2"/>
          <p:cNvGraphicFramePr>
            <a:graphicFrameLocks noChangeAspect="1"/>
          </p:cNvGraphicFramePr>
          <p:nvPr/>
        </p:nvGraphicFramePr>
        <p:xfrm>
          <a:off x="5688013" y="5878513"/>
          <a:ext cx="2471737" cy="495300"/>
        </p:xfrm>
        <a:graphic>
          <a:graphicData uri="http://schemas.openxmlformats.org/presentationml/2006/ole">
            <p:oleObj spid="_x0000_s34818" name="Equation" r:id="rId3" imgW="1193800" imgH="241300" progId="Equation.3">
              <p:embed/>
            </p:oleObj>
          </a:graphicData>
        </a:graphic>
      </p:graphicFrame>
      <p:graphicFrame>
        <p:nvGraphicFramePr>
          <p:cNvPr id="34821" name="Object 5"/>
          <p:cNvGraphicFramePr>
            <a:graphicFrameLocks noChangeAspect="1"/>
          </p:cNvGraphicFramePr>
          <p:nvPr/>
        </p:nvGraphicFramePr>
        <p:xfrm>
          <a:off x="5702300" y="5156200"/>
          <a:ext cx="2365375" cy="366713"/>
        </p:xfrm>
        <a:graphic>
          <a:graphicData uri="http://schemas.openxmlformats.org/presentationml/2006/ole">
            <p:oleObj spid="_x0000_s34821" name="Equation" r:id="rId4" imgW="1143000" imgH="177800" progId="Equation.3">
              <p:embed/>
            </p:oleObj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Embedding maps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What is the upper half plane for?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Natural representation of functions on real line.</a:t>
            </a:r>
          </a:p>
          <a:p>
            <a:pPr>
              <a:buNone/>
            </a:pPr>
            <a:r>
              <a:rPr lang="en-US" dirty="0" smtClean="0"/>
              <a:t>For fixed (e.g. Schwartz) function </a:t>
            </a:r>
            <a:r>
              <a:rPr lang="en-US" dirty="0" err="1" smtClean="0">
                <a:latin typeface="Lucida Grande"/>
                <a:ea typeface="Lucida Grande"/>
                <a:cs typeface="Lucida Grande"/>
              </a:rPr>
              <a:t>ϕ</a:t>
            </a:r>
            <a:r>
              <a:rPr lang="en-US" dirty="0" smtClean="0">
                <a:latin typeface="Lucida Grande"/>
                <a:ea typeface="Lucida Grande"/>
                <a:cs typeface="Lucida Grande"/>
              </a:rPr>
              <a:t> </a:t>
            </a:r>
            <a:r>
              <a:rPr lang="en-US" dirty="0" smtClean="0"/>
              <a:t> define a map from functions </a:t>
            </a:r>
            <a:r>
              <a:rPr lang="en-US" dirty="0" err="1" smtClean="0"/>
              <a:t>f</a:t>
            </a:r>
            <a:r>
              <a:rPr lang="en-US" dirty="0" smtClean="0"/>
              <a:t> on the real line to functions F in the upper half space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graphicFrame>
        <p:nvGraphicFramePr>
          <p:cNvPr id="31746" name="Object 2"/>
          <p:cNvGraphicFramePr>
            <a:graphicFrameLocks noChangeAspect="1"/>
          </p:cNvGraphicFramePr>
          <p:nvPr/>
        </p:nvGraphicFramePr>
        <p:xfrm>
          <a:off x="1911350" y="5256212"/>
          <a:ext cx="5116513" cy="531812"/>
        </p:xfrm>
        <a:graphic>
          <a:graphicData uri="http://schemas.openxmlformats.org/presentationml/2006/ole">
            <p:oleObj spid="_x0000_s31746" name="Equation" r:id="rId3" imgW="2324100" imgH="241300" progId="Equation.3">
              <p:embed/>
            </p:oleObj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 Examples for </a:t>
            </a:r>
            <a:r>
              <a:rPr lang="en-US" dirty="0" err="1" smtClean="0">
                <a:latin typeface="Lucida Grande"/>
                <a:ea typeface="Lucida Grande"/>
                <a:cs typeface="Lucida Grande"/>
              </a:rPr>
              <a:t>ϕ</a:t>
            </a:r>
            <a:r>
              <a:rPr lang="en-US" dirty="0" smtClean="0">
                <a:latin typeface="Lucida Grande"/>
                <a:ea typeface="Lucida Grande"/>
                <a:cs typeface="Lucida Grande"/>
              </a:rPr>
              <a:t>:</a:t>
            </a:r>
            <a:r>
              <a:rPr lang="en-US" dirty="0" smtClean="0"/>
              <a:t> </a:t>
            </a:r>
          </a:p>
          <a:p>
            <a:pPr marL="514350" indent="-514350">
              <a:buAutoNum type="arabicParenR"/>
            </a:pPr>
            <a:r>
              <a:rPr lang="en-US" dirty="0" smtClean="0"/>
              <a:t>Poisson kernel, then this is harmonic extension (heart of harmonic analysis), or </a:t>
            </a:r>
          </a:p>
          <a:p>
            <a:pPr marL="514350" indent="-514350">
              <a:buAutoNum type="arabicParenR"/>
            </a:pPr>
            <a:r>
              <a:rPr lang="en-US" dirty="0" smtClean="0"/>
              <a:t> derivative of Poisson kernel, gives conjugate harmonic function </a:t>
            </a:r>
          </a:p>
          <a:p>
            <a:pPr marL="514350" indent="-514350">
              <a:buAutoNum type="arabicParenR"/>
            </a:pPr>
            <a:r>
              <a:rPr lang="en-US" dirty="0" smtClean="0"/>
              <a:t> heat kernel, gives heat extension </a:t>
            </a:r>
          </a:p>
          <a:p>
            <a:pPr marL="514350" indent="-514350">
              <a:buAutoNum type="arabicParenR"/>
            </a:pPr>
            <a:r>
              <a:rPr lang="en-US" dirty="0" smtClean="0"/>
              <a:t> discrete variants such as </a:t>
            </a:r>
            <a:r>
              <a:rPr lang="en-US" dirty="0" err="1" smtClean="0"/>
              <a:t>Haar</a:t>
            </a:r>
            <a:r>
              <a:rPr lang="en-US" dirty="0" smtClean="0"/>
              <a:t>, wavelets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Embedding theorems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err="1" smtClean="0"/>
              <a:t>Thm</a:t>
            </a:r>
            <a:r>
              <a:rPr lang="en-US" dirty="0" smtClean="0"/>
              <a:t>: Define for fixed Schwartz function </a:t>
            </a:r>
            <a:r>
              <a:rPr lang="en-US" dirty="0" err="1" smtClean="0">
                <a:latin typeface="Lucida Grande"/>
                <a:ea typeface="Lucida Grande"/>
                <a:cs typeface="Lucida Grande"/>
              </a:rPr>
              <a:t>ϕ</a:t>
            </a:r>
            <a:r>
              <a:rPr lang="en-US" dirty="0" smtClean="0">
                <a:latin typeface="Lucida Grande"/>
                <a:ea typeface="Lucida Grande"/>
                <a:cs typeface="Lucida Grande"/>
              </a:rPr>
              <a:t> </a:t>
            </a:r>
            <a:r>
              <a:rPr lang="en-US" dirty="0" smtClean="0"/>
              <a:t> 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Then we have: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If  </a:t>
            </a:r>
            <a:r>
              <a:rPr lang="en-US" dirty="0" err="1" smtClean="0"/>
              <a:t>φ</a:t>
            </a:r>
            <a:r>
              <a:rPr lang="en-US" dirty="0" smtClean="0"/>
              <a:t>  has integral zero:        </a:t>
            </a:r>
          </a:p>
          <a:p>
            <a:pPr>
              <a:buNone/>
            </a:pPr>
            <a:endParaRPr lang="en-US" dirty="0"/>
          </a:p>
        </p:txBody>
      </p:sp>
      <p:graphicFrame>
        <p:nvGraphicFramePr>
          <p:cNvPr id="31746" name="Object 2"/>
          <p:cNvGraphicFramePr>
            <a:graphicFrameLocks noChangeAspect="1"/>
          </p:cNvGraphicFramePr>
          <p:nvPr/>
        </p:nvGraphicFramePr>
        <p:xfrm>
          <a:off x="1911350" y="2517776"/>
          <a:ext cx="5116513" cy="531812"/>
        </p:xfrm>
        <a:graphic>
          <a:graphicData uri="http://schemas.openxmlformats.org/presentationml/2006/ole">
            <p:oleObj spid="_x0000_s79874" name="Equation" r:id="rId3" imgW="2324100" imgH="241300" progId="Equation.3">
              <p:embed/>
            </p:oleObj>
          </a:graphicData>
        </a:graphic>
      </p:graphicFrame>
      <p:graphicFrame>
        <p:nvGraphicFramePr>
          <p:cNvPr id="31749" name="Object 5"/>
          <p:cNvGraphicFramePr>
            <a:graphicFrameLocks noChangeAspect="1"/>
          </p:cNvGraphicFramePr>
          <p:nvPr/>
        </p:nvGraphicFramePr>
        <p:xfrm>
          <a:off x="4948238" y="4038600"/>
          <a:ext cx="3719512" cy="631825"/>
        </p:xfrm>
        <a:graphic>
          <a:graphicData uri="http://schemas.openxmlformats.org/presentationml/2006/ole">
            <p:oleObj spid="_x0000_s79875" name="Equation" r:id="rId4" imgW="1562100" imgH="266700" progId="Equation.3">
              <p:embed/>
            </p:oleObj>
          </a:graphicData>
        </a:graphic>
      </p:graphicFrame>
      <p:graphicFrame>
        <p:nvGraphicFramePr>
          <p:cNvPr id="31750" name="Object 6"/>
          <p:cNvGraphicFramePr>
            <a:graphicFrameLocks noChangeAspect="1"/>
          </p:cNvGraphicFramePr>
          <p:nvPr/>
        </p:nvGraphicFramePr>
        <p:xfrm>
          <a:off x="4948238" y="5181600"/>
          <a:ext cx="3670300" cy="630238"/>
        </p:xfrm>
        <a:graphic>
          <a:graphicData uri="http://schemas.openxmlformats.org/presentationml/2006/ole">
            <p:oleObj spid="_x0000_s79876" name="Equation" r:id="rId5" imgW="1549400" imgH="266700" progId="Equation.3">
              <p:embed/>
            </p:oleObj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Properties of area of square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 be written down explicitly in terms of </a:t>
            </a:r>
            <a:r>
              <a:rPr lang="en-US" dirty="0" err="1" smtClean="0"/>
              <a:t>sidelength</a:t>
            </a:r>
            <a:r>
              <a:rPr lang="en-US" dirty="0" smtClean="0"/>
              <a:t>.</a:t>
            </a:r>
          </a:p>
          <a:p>
            <a:r>
              <a:rPr lang="en-US" dirty="0" smtClean="0"/>
              <a:t>Is invariant under translation</a:t>
            </a:r>
          </a:p>
          <a:p>
            <a:r>
              <a:rPr lang="en-US" dirty="0" smtClean="0"/>
              <a:t>Has a certain scaling </a:t>
            </a:r>
            <a:r>
              <a:rPr lang="en-US" dirty="0" err="1" smtClean="0"/>
              <a:t>behaviour</a:t>
            </a:r>
            <a:r>
              <a:rPr lang="en-US" dirty="0" smtClean="0"/>
              <a:t> under dilation, respecting dimensionality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Lebesgue</a:t>
            </a:r>
            <a:r>
              <a:rPr lang="en-US" dirty="0" smtClean="0"/>
              <a:t> outer measure of set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dirty="0" smtClean="0"/>
              <a:t>For an arbitrary subset of the plane, define the outer measure using at most countable coverings by squares                               </a:t>
            </a:r>
          </a:p>
        </p:txBody>
      </p:sp>
      <p:graphicFrame>
        <p:nvGraphicFramePr>
          <p:cNvPr id="18435" name="Object 3"/>
          <p:cNvGraphicFramePr>
            <a:graphicFrameLocks noChangeAspect="1"/>
          </p:cNvGraphicFramePr>
          <p:nvPr/>
        </p:nvGraphicFramePr>
        <p:xfrm>
          <a:off x="2362200" y="3225876"/>
          <a:ext cx="4343400" cy="1015847"/>
        </p:xfrm>
        <a:graphic>
          <a:graphicData uri="http://schemas.openxmlformats.org/presentationml/2006/ole">
            <p:oleObj spid="_x0000_s87042" name="Equation" r:id="rId3" imgW="1574800" imgH="368300" progId="Equation.3">
              <p:embed/>
            </p:oleObj>
          </a:graphicData>
        </a:graphic>
      </p:graphicFrame>
      <p:pic>
        <p:nvPicPr>
          <p:cNvPr id="8" name="Picture 7" descr="covering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76400" y="4038600"/>
            <a:ext cx="6096000" cy="304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Concrete versus abstract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arenR"/>
            </a:pPr>
            <a:r>
              <a:rPr lang="en-US" dirty="0" smtClean="0"/>
              <a:t>Specified a concrete generating function on a small collection of sets (here: squares)</a:t>
            </a:r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AutoNum type="arabicParenR"/>
            </a:pPr>
            <a:r>
              <a:rPr lang="en-US" dirty="0" smtClean="0"/>
              <a:t>Defined outer measure abstractly by using countable coverings by these concrete sets</a:t>
            </a:r>
          </a:p>
          <a:p>
            <a:pPr marL="514350" indent="-514350">
              <a:buAutoNum type="arabicParenR"/>
            </a:pPr>
            <a:endParaRPr lang="en-US" dirty="0" smtClean="0"/>
          </a:p>
          <a:p>
            <a:pPr marL="514350" indent="-514350">
              <a:buNone/>
            </a:pPr>
            <a:endParaRPr lang="en-US" dirty="0" smtClean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3289300" y="2959100"/>
          <a:ext cx="2222500" cy="431800"/>
        </p:xfrm>
        <a:graphic>
          <a:graphicData uri="http://schemas.openxmlformats.org/presentationml/2006/ole">
            <p:oleObj spid="_x0000_s93186" name="Equation" r:id="rId3" imgW="850900" imgH="165100" progId="Equation.3">
              <p:embed/>
            </p:oleObj>
          </a:graphicData>
        </a:graphic>
      </p:graphicFrame>
      <p:graphicFrame>
        <p:nvGraphicFramePr>
          <p:cNvPr id="15364" name="Object 4"/>
          <p:cNvGraphicFramePr>
            <a:graphicFrameLocks noChangeAspect="1"/>
          </p:cNvGraphicFramePr>
          <p:nvPr/>
        </p:nvGraphicFramePr>
        <p:xfrm>
          <a:off x="2608263" y="5201150"/>
          <a:ext cx="3867150" cy="925013"/>
        </p:xfrm>
        <a:graphic>
          <a:graphicData uri="http://schemas.openxmlformats.org/presentationml/2006/ole">
            <p:oleObj spid="_x0000_s93187" name="Equation" r:id="rId4" imgW="1485900" imgH="355600" progId="Equation.3">
              <p:embed/>
            </p:oleObj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Coincidence of sigma and </a:t>
            </a:r>
            <a:r>
              <a:rPr lang="en-US" dirty="0" err="1" smtClean="0"/>
              <a:t>mu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dirty="0" smtClean="0"/>
              <a:t>For squares E , sigma and </a:t>
            </a:r>
            <a:r>
              <a:rPr lang="en-US" dirty="0" err="1" smtClean="0"/>
              <a:t>mu</a:t>
            </a:r>
            <a:r>
              <a:rPr lang="en-US" dirty="0" smtClean="0"/>
              <a:t> coincide</a:t>
            </a:r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None/>
            </a:pPr>
            <a:r>
              <a:rPr lang="en-US" dirty="0" smtClean="0"/>
              <a:t>Establishing this is one of the more tedious parts of the standard introduction of </a:t>
            </a:r>
            <a:r>
              <a:rPr lang="en-US" dirty="0" err="1" smtClean="0"/>
              <a:t>Lebesgue</a:t>
            </a:r>
            <a:r>
              <a:rPr lang="en-US" dirty="0" smtClean="0"/>
              <a:t> measure. Uses compactness arguments.</a:t>
            </a:r>
          </a:p>
          <a:p>
            <a:pPr marL="514350" indent="-514350">
              <a:buNone/>
            </a:pPr>
            <a:r>
              <a:rPr lang="en-US" dirty="0" smtClean="0"/>
              <a:t>Such identity  need not hold for other outer measures.</a:t>
            </a:r>
          </a:p>
        </p:txBody>
      </p:sp>
      <p:graphicFrame>
        <p:nvGraphicFramePr>
          <p:cNvPr id="15365" name="Object 5"/>
          <p:cNvGraphicFramePr>
            <a:graphicFrameLocks noChangeAspect="1"/>
          </p:cNvGraphicFramePr>
          <p:nvPr/>
        </p:nvGraphicFramePr>
        <p:xfrm>
          <a:off x="3143250" y="2514600"/>
          <a:ext cx="2247900" cy="457200"/>
        </p:xfrm>
        <a:graphic>
          <a:graphicData uri="http://schemas.openxmlformats.org/presentationml/2006/ole">
            <p:oleObj spid="_x0000_s94212" name="Equation" r:id="rId3" imgW="812800" imgH="165100" progId="Equation.3">
              <p:embed/>
            </p:oleObj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Outer measure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err="1" smtClean="0"/>
              <a:t>Subadditive</a:t>
            </a:r>
            <a:r>
              <a:rPr lang="en-US" dirty="0" smtClean="0"/>
              <a:t> set function on all subsets of a set X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1) homogeneous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2) </a:t>
            </a:r>
            <a:r>
              <a:rPr lang="en-US" dirty="0" err="1" smtClean="0"/>
              <a:t>monotonicity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3) Countable sub-</a:t>
            </a:r>
            <a:r>
              <a:rPr lang="en-US" dirty="0" err="1" smtClean="0"/>
              <a:t>additivity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286000" y="2514600"/>
          <a:ext cx="3276600" cy="468086"/>
        </p:xfrm>
        <a:graphic>
          <a:graphicData uri="http://schemas.openxmlformats.org/presentationml/2006/ole">
            <p:oleObj spid="_x0000_s95234" name="Equation" r:id="rId3" imgW="1066800" imgH="152400" progId="Equation.3">
              <p:embed/>
            </p:oleObj>
          </a:graphicData>
        </a:graphic>
      </p:graphicFrame>
      <p:graphicFrame>
        <p:nvGraphicFramePr>
          <p:cNvPr id="5123" name="Object 3"/>
          <p:cNvGraphicFramePr>
            <a:graphicFrameLocks noChangeAspect="1"/>
          </p:cNvGraphicFramePr>
          <p:nvPr/>
        </p:nvGraphicFramePr>
        <p:xfrm>
          <a:off x="4362450" y="3257550"/>
          <a:ext cx="1755775" cy="508000"/>
        </p:xfrm>
        <a:graphic>
          <a:graphicData uri="http://schemas.openxmlformats.org/presentationml/2006/ole">
            <p:oleObj spid="_x0000_s95235" name="Equation" r:id="rId4" imgW="571500" imgH="165100" progId="Equation.3">
              <p:embed/>
            </p:oleObj>
          </a:graphicData>
        </a:graphic>
      </p:graphicFrame>
      <p:graphicFrame>
        <p:nvGraphicFramePr>
          <p:cNvPr id="5124" name="Object 4"/>
          <p:cNvGraphicFramePr>
            <a:graphicFrameLocks noChangeAspect="1"/>
          </p:cNvGraphicFramePr>
          <p:nvPr/>
        </p:nvGraphicFramePr>
        <p:xfrm>
          <a:off x="4362450" y="4505325"/>
          <a:ext cx="4565650" cy="468313"/>
        </p:xfrm>
        <a:graphic>
          <a:graphicData uri="http://schemas.openxmlformats.org/presentationml/2006/ole">
            <p:oleObj spid="_x0000_s95236" name="Equation" r:id="rId5" imgW="1485900" imgH="152400" progId="Equation.3">
              <p:embed/>
            </p:oleObj>
          </a:graphicData>
        </a:graphic>
      </p:graphicFrame>
      <p:graphicFrame>
        <p:nvGraphicFramePr>
          <p:cNvPr id="5125" name="Object 5"/>
          <p:cNvGraphicFramePr>
            <a:graphicFrameLocks noChangeAspect="1"/>
          </p:cNvGraphicFramePr>
          <p:nvPr/>
        </p:nvGraphicFramePr>
        <p:xfrm>
          <a:off x="5181600" y="5181600"/>
          <a:ext cx="3746500" cy="1366837"/>
        </p:xfrm>
        <a:graphic>
          <a:graphicData uri="http://schemas.openxmlformats.org/presentationml/2006/ole">
            <p:oleObj spid="_x0000_s95237" name="Equation" r:id="rId6" imgW="1219200" imgH="444500" progId="Equation.3">
              <p:embed/>
            </p:oleObj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From sub-</a:t>
            </a:r>
            <a:r>
              <a:rPr lang="en-US" dirty="0" err="1" smtClean="0"/>
              <a:t>additivity</a:t>
            </a:r>
            <a:r>
              <a:rPr lang="en-US" dirty="0" smtClean="0"/>
              <a:t> to </a:t>
            </a:r>
            <a:r>
              <a:rPr lang="en-US" dirty="0" err="1" smtClean="0"/>
              <a:t>additivity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514350" indent="-514350">
              <a:buNone/>
            </a:pPr>
            <a:r>
              <a:rPr lang="en-US" dirty="0" smtClean="0"/>
              <a:t> Typically we have for </a:t>
            </a:r>
            <a:r>
              <a:rPr lang="en-US" dirty="0" err="1" smtClean="0"/>
              <a:t>subadditivity</a:t>
            </a:r>
            <a:r>
              <a:rPr lang="en-US" dirty="0" smtClean="0"/>
              <a:t> for disjoint sets, e.g.</a:t>
            </a:r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None/>
            </a:pPr>
            <a:r>
              <a:rPr lang="en-US" dirty="0" smtClean="0"/>
              <a:t>A set E is called </a:t>
            </a:r>
            <a:r>
              <a:rPr lang="en-US" dirty="0" err="1" smtClean="0"/>
              <a:t>Caratheodory</a:t>
            </a:r>
            <a:r>
              <a:rPr lang="en-US" dirty="0" smtClean="0"/>
              <a:t> measurable (“good pair of  scissors”) if for all sets S (suffices to test for S a generating set)</a:t>
            </a:r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None/>
            </a:pPr>
            <a:r>
              <a:rPr lang="en-US" dirty="0" smtClean="0"/>
              <a:t>All </a:t>
            </a:r>
            <a:r>
              <a:rPr lang="en-US" dirty="0" err="1" smtClean="0"/>
              <a:t>susets</a:t>
            </a:r>
            <a:r>
              <a:rPr lang="en-US" dirty="0" smtClean="0"/>
              <a:t> of the plane have an outer measure, but only some are measurable.   </a:t>
            </a:r>
          </a:p>
        </p:txBody>
      </p:sp>
      <p:graphicFrame>
        <p:nvGraphicFramePr>
          <p:cNvPr id="18435" name="Object 3"/>
          <p:cNvGraphicFramePr>
            <a:graphicFrameLocks noChangeAspect="1"/>
          </p:cNvGraphicFramePr>
          <p:nvPr/>
        </p:nvGraphicFramePr>
        <p:xfrm>
          <a:off x="2514600" y="4548187"/>
          <a:ext cx="3638550" cy="409575"/>
        </p:xfrm>
        <a:graphic>
          <a:graphicData uri="http://schemas.openxmlformats.org/presentationml/2006/ole">
            <p:oleObj spid="_x0000_s53250" name="Equation" r:id="rId3" imgW="1803400" imgH="203200" progId="Equation.3">
              <p:embed/>
            </p:oleObj>
          </a:graphicData>
        </a:graphic>
      </p:graphicFrame>
      <p:graphicFrame>
        <p:nvGraphicFramePr>
          <p:cNvPr id="53254" name="Object 6"/>
          <p:cNvGraphicFramePr>
            <a:graphicFrameLocks noChangeAspect="1"/>
          </p:cNvGraphicFramePr>
          <p:nvPr/>
        </p:nvGraphicFramePr>
        <p:xfrm>
          <a:off x="2540000" y="2338387"/>
          <a:ext cx="3613150" cy="409575"/>
        </p:xfrm>
        <a:graphic>
          <a:graphicData uri="http://schemas.openxmlformats.org/presentationml/2006/ole">
            <p:oleObj spid="_x0000_s53254" name="Equation" r:id="rId4" imgW="1790700" imgH="203200" progId="Equation.3">
              <p:embed/>
            </p:oleObj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Caratheodory</a:t>
            </a:r>
            <a:r>
              <a:rPr lang="en-US" dirty="0" smtClean="0"/>
              <a:t> measurability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None/>
            </a:pPr>
            <a:r>
              <a:rPr lang="en-US" dirty="0" smtClean="0"/>
              <a:t>For countable collections of </a:t>
            </a:r>
            <a:r>
              <a:rPr lang="en-US" dirty="0" err="1" smtClean="0"/>
              <a:t>pairwise</a:t>
            </a:r>
            <a:r>
              <a:rPr lang="en-US" dirty="0" smtClean="0"/>
              <a:t> disjoint </a:t>
            </a:r>
            <a:r>
              <a:rPr lang="en-US" dirty="0" err="1" smtClean="0"/>
              <a:t>Caratheodory</a:t>
            </a:r>
            <a:r>
              <a:rPr lang="en-US" dirty="0" smtClean="0"/>
              <a:t> sets we have </a:t>
            </a:r>
            <a:r>
              <a:rPr lang="en-US" dirty="0" err="1" smtClean="0"/>
              <a:t>additivity</a:t>
            </a:r>
            <a:r>
              <a:rPr lang="en-US" dirty="0" smtClean="0"/>
              <a:t>:</a:t>
            </a:r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None/>
            </a:pPr>
            <a:r>
              <a:rPr lang="en-US" dirty="0" smtClean="0"/>
              <a:t>Important in integration theory, as it relates to</a:t>
            </a:r>
          </a:p>
          <a:p>
            <a:pPr marL="514350" indent="-514350">
              <a:buNone/>
            </a:pPr>
            <a:r>
              <a:rPr lang="en-US" dirty="0" smtClean="0"/>
              <a:t>Linearity of integral </a:t>
            </a:r>
            <a:endParaRPr lang="en-US" dirty="0"/>
          </a:p>
        </p:txBody>
      </p:sp>
      <p:graphicFrame>
        <p:nvGraphicFramePr>
          <p:cNvPr id="16387" name="Object 3"/>
          <p:cNvGraphicFramePr>
            <a:graphicFrameLocks noChangeAspect="1"/>
          </p:cNvGraphicFramePr>
          <p:nvPr/>
        </p:nvGraphicFramePr>
        <p:xfrm>
          <a:off x="2514600" y="2971800"/>
          <a:ext cx="3352800" cy="1222375"/>
        </p:xfrm>
        <a:graphic>
          <a:graphicData uri="http://schemas.openxmlformats.org/presentationml/2006/ole">
            <p:oleObj spid="_x0000_s16387" name="Equation" r:id="rId3" imgW="1219200" imgH="444500" progId="Equation.3">
              <p:embed/>
            </p:oleObj>
          </a:graphicData>
        </a:graphic>
      </p:graphicFrame>
      <p:graphicFrame>
        <p:nvGraphicFramePr>
          <p:cNvPr id="16390" name="Object 6"/>
          <p:cNvGraphicFramePr>
            <a:graphicFrameLocks noChangeAspect="1"/>
          </p:cNvGraphicFramePr>
          <p:nvPr/>
        </p:nvGraphicFramePr>
        <p:xfrm>
          <a:off x="404812" y="5659437"/>
          <a:ext cx="8281988" cy="554037"/>
        </p:xfrm>
        <a:graphic>
          <a:graphicData uri="http://schemas.openxmlformats.org/presentationml/2006/ole">
            <p:oleObj spid="_x0000_s16390" name="Equation" r:id="rId4" imgW="3606800" imgH="241300" progId="Equation.3">
              <p:embed/>
            </p:oleObj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2234</TotalTime>
  <Words>942</Words>
  <Application>Microsoft Macintosh PowerPoint</Application>
  <PresentationFormat>On-screen Show (4:3)</PresentationFormat>
  <Paragraphs>159</Paragraphs>
  <Slides>27</Slides>
  <Notes>0</Notes>
  <HiddenSlides>0</HiddenSlides>
  <MMClips>0</MMClips>
  <ScaleCrop>false</ScaleCrop>
  <HeadingPairs>
    <vt:vector size="6" baseType="variant">
      <vt:variant>
        <vt:lpstr>Design Template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9" baseType="lpstr">
      <vt:lpstr>Office Theme</vt:lpstr>
      <vt:lpstr>Equation</vt:lpstr>
      <vt:lpstr>An Lp theory for outer measures. Application to singular integrals. </vt:lpstr>
      <vt:lpstr>Squares </vt:lpstr>
      <vt:lpstr>Properties of area of square</vt:lpstr>
      <vt:lpstr>Lebesgue outer measure of set</vt:lpstr>
      <vt:lpstr>Concrete versus abstract</vt:lpstr>
      <vt:lpstr>Coincidence of sigma and mu</vt:lpstr>
      <vt:lpstr>Outer measure</vt:lpstr>
      <vt:lpstr>From sub-additivity to additivity</vt:lpstr>
      <vt:lpstr>Caratheodory measurability</vt:lpstr>
      <vt:lpstr>Tents (or  Carleson boxes)</vt:lpstr>
      <vt:lpstr>No nontrivial Caratheodory sets</vt:lpstr>
      <vt:lpstr>Integration theory</vt:lpstr>
      <vt:lpstr>Classical Choquet integral</vt:lpstr>
      <vt:lpstr>Concrete average, size</vt:lpstr>
      <vt:lpstr>Examples of sizes</vt:lpstr>
      <vt:lpstr> General Size</vt:lpstr>
      <vt:lpstr>Outer essential supremum</vt:lpstr>
      <vt:lpstr>Outer ess sup not equal ess sup</vt:lpstr>
      <vt:lpstr>Special sizes</vt:lpstr>
      <vt:lpstr>Outer supremum on subset</vt:lpstr>
      <vt:lpstr>Outer Lp spaces</vt:lpstr>
      <vt:lpstr>Basic properties of outer Lp</vt:lpstr>
      <vt:lpstr>Further properties of outer Lp</vt:lpstr>
      <vt:lpstr>Embedding maps</vt:lpstr>
      <vt:lpstr>Examples</vt:lpstr>
      <vt:lpstr>Embedding theorems</vt:lpstr>
      <vt:lpstr>Slide 27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 Lp theory for outer measures and application to singular integrals</dc:title>
  <dc:creator>Staff Install</dc:creator>
  <cp:lastModifiedBy>Staff Install</cp:lastModifiedBy>
  <cp:revision>138</cp:revision>
  <dcterms:created xsi:type="dcterms:W3CDTF">2014-09-01T18:00:25Z</dcterms:created>
  <dcterms:modified xsi:type="dcterms:W3CDTF">2014-09-01T21:36:31Z</dcterms:modified>
</cp:coreProperties>
</file>